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>
  <p:sldMasterIdLst>
    <p:sldMasterId id="2147483648" r:id="rId1"/>
  </p:sldMasterIdLst>
  <p:notesMasterIdLst>
    <p:notesMasterId r:id="rId77"/>
  </p:notesMasterIdLst>
  <p:handoutMasterIdLst>
    <p:handoutMasterId r:id="rId78"/>
  </p:handoutMasterIdLst>
  <p:sldIdLst>
    <p:sldId id="1877" r:id="rId2"/>
    <p:sldId id="1863" r:id="rId3"/>
    <p:sldId id="1864" r:id="rId4"/>
    <p:sldId id="1862" r:id="rId5"/>
    <p:sldId id="1657" r:id="rId6"/>
    <p:sldId id="1603" r:id="rId7"/>
    <p:sldId id="1623" r:id="rId8"/>
    <p:sldId id="1624" r:id="rId9"/>
    <p:sldId id="1625" r:id="rId10"/>
    <p:sldId id="1626" r:id="rId11"/>
    <p:sldId id="1627" r:id="rId12"/>
    <p:sldId id="1628" r:id="rId13"/>
    <p:sldId id="1629" r:id="rId14"/>
    <p:sldId id="1630" r:id="rId15"/>
    <p:sldId id="1631" r:id="rId16"/>
    <p:sldId id="1632" r:id="rId17"/>
    <p:sldId id="1633" r:id="rId18"/>
    <p:sldId id="1634" r:id="rId19"/>
    <p:sldId id="1635" r:id="rId20"/>
    <p:sldId id="1636" r:id="rId21"/>
    <p:sldId id="1637" r:id="rId22"/>
    <p:sldId id="1638" r:id="rId23"/>
    <p:sldId id="1866" r:id="rId24"/>
    <p:sldId id="1640" r:id="rId25"/>
    <p:sldId id="1653" r:id="rId26"/>
    <p:sldId id="1654" r:id="rId27"/>
    <p:sldId id="1656" r:id="rId28"/>
    <p:sldId id="1641" r:id="rId29"/>
    <p:sldId id="1604" r:id="rId30"/>
    <p:sldId id="1742" r:id="rId31"/>
    <p:sldId id="1643" r:id="rId32"/>
    <p:sldId id="1644" r:id="rId33"/>
    <p:sldId id="1645" r:id="rId34"/>
    <p:sldId id="1646" r:id="rId35"/>
    <p:sldId id="1647" r:id="rId36"/>
    <p:sldId id="1648" r:id="rId37"/>
    <p:sldId id="1649" r:id="rId38"/>
    <p:sldId id="1651" r:id="rId39"/>
    <p:sldId id="1868" r:id="rId40"/>
    <p:sldId id="1853" r:id="rId41"/>
    <p:sldId id="1867" r:id="rId42"/>
    <p:sldId id="1856" r:id="rId43"/>
    <p:sldId id="1857" r:id="rId44"/>
    <p:sldId id="1859" r:id="rId45"/>
    <p:sldId id="1861" r:id="rId46"/>
    <p:sldId id="1650" r:id="rId47"/>
    <p:sldId id="1872" r:id="rId48"/>
    <p:sldId id="1873" r:id="rId49"/>
    <p:sldId id="1874" r:id="rId50"/>
    <p:sldId id="1875" r:id="rId51"/>
    <p:sldId id="1876" r:id="rId52"/>
    <p:sldId id="1605" r:id="rId53"/>
    <p:sldId id="1660" r:id="rId54"/>
    <p:sldId id="1661" r:id="rId55"/>
    <p:sldId id="1662" r:id="rId56"/>
    <p:sldId id="1663" r:id="rId57"/>
    <p:sldId id="1665" r:id="rId58"/>
    <p:sldId id="1666" r:id="rId59"/>
    <p:sldId id="1743" r:id="rId60"/>
    <p:sldId id="1869" r:id="rId61"/>
    <p:sldId id="1870" r:id="rId62"/>
    <p:sldId id="1871" r:id="rId63"/>
    <p:sldId id="1672" r:id="rId64"/>
    <p:sldId id="1606" r:id="rId65"/>
    <p:sldId id="1676" r:id="rId66"/>
    <p:sldId id="1677" r:id="rId67"/>
    <p:sldId id="1678" r:id="rId68"/>
    <p:sldId id="1679" r:id="rId69"/>
    <p:sldId id="1680" r:id="rId70"/>
    <p:sldId id="1682" r:id="rId71"/>
    <p:sldId id="1681" r:id="rId72"/>
    <p:sldId id="1683" r:id="rId73"/>
    <p:sldId id="1684" r:id="rId74"/>
    <p:sldId id="1848" r:id="rId75"/>
    <p:sldId id="1850" r:id="rId76"/>
  </p:sldIdLst>
  <p:sldSz cx="9144000" cy="6858000" type="overhead"/>
  <p:notesSz cx="6858000" cy="9144000"/>
  <p:embeddedFontLst>
    <p:embeddedFont>
      <p:font typeface="Comic Sans MS" panose="030F0702030302020204" pitchFamily="66" charset="0"/>
      <p:regular r:id="rId79"/>
      <p:bold r:id="rId80"/>
      <p:italic r:id="rId81"/>
      <p:boldItalic r:id="rId82"/>
    </p:embeddedFont>
    <p:embeddedFont>
      <p:font typeface="Consolas" panose="020B0609020204030204" pitchFamily="49" charset="0"/>
      <p:regular r:id="rId83"/>
      <p:bold r:id="rId84"/>
      <p:italic r:id="rId85"/>
      <p:boldItalic r:id="rId86"/>
    </p:embeddedFont>
    <p:embeddedFont>
      <p:font typeface="Lucida Console" panose="020B0609040504020204" pitchFamily="49" charset="0"/>
      <p:regular r:id="rId87"/>
    </p:embeddedFont>
    <p:embeddedFont>
      <p:font typeface="Marlett" pitchFamily="2" charset="2"/>
      <p:regular r:id="rId88"/>
    </p:embeddedFont>
  </p:embeddedFontLst>
  <p:defaultTextStyle>
    <a:defPPr>
      <a:defRPr lang="en-US"/>
    </a:defPPr>
    <a:lvl1pPr algn="r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Lucida Console" pitchFamily="49" charset="0"/>
        <a:ea typeface="+mn-ea"/>
        <a:cs typeface="+mn-cs"/>
      </a:defRPr>
    </a:lvl1pPr>
    <a:lvl2pPr marL="457200" algn="r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Lucida Console" pitchFamily="49" charset="0"/>
        <a:ea typeface="+mn-ea"/>
        <a:cs typeface="+mn-cs"/>
      </a:defRPr>
    </a:lvl2pPr>
    <a:lvl3pPr marL="914400" algn="r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Lucida Console" pitchFamily="49" charset="0"/>
        <a:ea typeface="+mn-ea"/>
        <a:cs typeface="+mn-cs"/>
      </a:defRPr>
    </a:lvl3pPr>
    <a:lvl4pPr marL="1371600" algn="r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Lucida Console" pitchFamily="49" charset="0"/>
        <a:ea typeface="+mn-ea"/>
        <a:cs typeface="+mn-cs"/>
      </a:defRPr>
    </a:lvl4pPr>
    <a:lvl5pPr marL="1828800" algn="r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Lucida Console" pitchFamily="49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rgbClr val="0000FF"/>
        </a:solidFill>
        <a:latin typeface="Lucida Console" pitchFamily="49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rgbClr val="0000FF"/>
        </a:solidFill>
        <a:latin typeface="Lucida Console" pitchFamily="49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rgbClr val="0000FF"/>
        </a:solidFill>
        <a:latin typeface="Lucida Console" pitchFamily="49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rgbClr val="0000FF"/>
        </a:solidFill>
        <a:latin typeface="Lucida Console" pitchFamily="4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90">
          <p15:clr>
            <a:srgbClr val="A4A3A4"/>
          </p15:clr>
        </p15:guide>
        <p15:guide id="2" pos="40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FF"/>
    <a:srgbClr val="66FFFF"/>
    <a:srgbClr val="FF66FF"/>
    <a:srgbClr val="CCFFFF"/>
    <a:srgbClr val="0000FF"/>
    <a:srgbClr val="FFCCFF"/>
    <a:srgbClr val="CCECFF"/>
    <a:srgbClr val="F5E0D7"/>
    <a:srgbClr val="FF3399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43" autoAdjust="0"/>
    <p:restoredTop sz="91918" autoAdjust="0"/>
  </p:normalViewPr>
  <p:slideViewPr>
    <p:cSldViewPr snapToGrid="0">
      <p:cViewPr varScale="1">
        <p:scale>
          <a:sx n="76" d="100"/>
          <a:sy n="76" d="100"/>
        </p:scale>
        <p:origin x="828" y="40"/>
      </p:cViewPr>
      <p:guideLst>
        <p:guide orient="horz" pos="3890"/>
        <p:guide pos="40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4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6.fntdata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1.fntdata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2.fntdata"/><Relationship Id="rId85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5.fntdata"/><Relationship Id="rId88" Type="http://schemas.openxmlformats.org/officeDocument/2006/relationships/font" Target="fonts/font10.fntdata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handoutMaster" Target="handoutMasters/handoutMaster1.xml"/><Relationship Id="rId81" Type="http://schemas.openxmlformats.org/officeDocument/2006/relationships/font" Target="fonts/font3.fntdata"/><Relationship Id="rId86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9.fntdata"/><Relationship Id="rId61" Type="http://schemas.openxmlformats.org/officeDocument/2006/relationships/slide" Target="slides/slide60.xml"/><Relationship Id="rId82" Type="http://schemas.openxmlformats.org/officeDocument/2006/relationships/font" Target="fonts/font4.fntdata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Comic Sans MS" pitchFamily="66" charset="0"/>
              </a:defRPr>
            </a:lvl1pPr>
          </a:lstStyle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latin typeface="Comic Sans MS" pitchFamily="66" charset="0"/>
              </a:defRPr>
            </a:lvl1pPr>
          </a:lstStyle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09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Comic Sans MS" pitchFamily="66" charset="0"/>
              </a:defRPr>
            </a:lvl1pPr>
          </a:lstStyle>
          <a:p>
            <a:pPr>
              <a:defRPr/>
            </a:pPr>
            <a:endParaRPr lang="en-US" dirty="0">
              <a:latin typeface="Arial" pitchFamily="34" charset="0"/>
            </a:endParaRPr>
          </a:p>
        </p:txBody>
      </p:sp>
      <p:sp>
        <p:nvSpPr>
          <p:cNvPr id="409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omic Sans MS" pitchFamily="66" charset="0"/>
              </a:defRPr>
            </a:lvl1pPr>
          </a:lstStyle>
          <a:p>
            <a:pPr>
              <a:defRPr/>
            </a:pPr>
            <a:fld id="{01C869E4-76B9-4B18-B2AA-2EEFB04FB015}" type="slidenum">
              <a:rPr lang="x-none">
                <a:latin typeface="Arial" pitchFamily="34" charset="0"/>
              </a:rPr>
              <a:pPr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3245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Marlett" pitchFamily="2" charset="2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Marlett" pitchFamily="2" charset="2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85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Marlett" pitchFamily="2" charset="2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Marlett" pitchFamily="2" charset="2"/>
              </a:defRPr>
            </a:lvl1pPr>
          </a:lstStyle>
          <a:p>
            <a:pPr>
              <a:defRPr/>
            </a:pPr>
            <a:fld id="{75E391CA-9E48-4B39-8E28-288B1B68A629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3395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10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10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19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19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20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20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22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22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23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23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E391CA-9E48-4B39-8E28-288B1B68A629}" type="slidenum">
              <a:rPr lang="x-none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033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E391CA-9E48-4B39-8E28-288B1B68A629}" type="slidenum">
              <a:rPr lang="x-none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182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11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11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12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12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13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13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14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14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15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15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16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16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17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17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27AE5C6-5C2B-2241-899A-1DE6E1DFF546}" type="slidenum">
              <a:rPr lang="en-US" sz="1200"/>
              <a:pPr eaLnBrk="1" hangingPunct="1"/>
              <a:t>18</a:t>
            </a:fld>
            <a:endParaRPr lang="en-US" sz="1200" dirty="0"/>
          </a:p>
        </p:txBody>
      </p:sp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2" tIns="45716" rIns="91432" bIns="45716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A301B91B-686A-7544-BC81-9EFAA92FC5F4}" type="slidenum">
              <a:rPr lang="ar-SA" sz="1200">
                <a:solidFill>
                  <a:srgbClr val="0000FF"/>
                </a:solidFill>
                <a:latin typeface="Marlett" charset="0"/>
                <a:cs typeface="Arial" charset="0"/>
              </a:rPr>
              <a:pPr algn="r"/>
              <a:t>18</a:t>
            </a:fld>
            <a:endParaRPr lang="en-US" sz="1200" dirty="0">
              <a:solidFill>
                <a:srgbClr val="0000FF"/>
              </a:solidFill>
              <a:latin typeface="Marlett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72000" cy="342900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2" tIns="45716" rIns="91432" bIns="45716"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77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832100" y="6248400"/>
            <a:ext cx="3429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pPr algn="ctr"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C7B52C5F-E2F2-4C8A-AFD1-9591801048AB}" type="slidenum">
              <a:rPr lang="x-none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832100" y="6248400"/>
            <a:ext cx="3429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80FD05-A2A2-49C2-965F-F8B1EF26C2B8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832100" y="6248400"/>
            <a:ext cx="3429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7EACED-43FC-460F-AA91-0F85D2BFC560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832100" y="6248400"/>
            <a:ext cx="3429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algn="ctr"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8C595A-3CE5-48A7-A55E-633D7D1DD01A}" type="slidenum">
              <a:rPr lang="x-none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832100" y="6248400"/>
            <a:ext cx="3429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7A7703-53B5-460B-9677-4399C5E1B4B0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832100" y="6248400"/>
            <a:ext cx="3429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30822-17CC-4E98-B781-A8BB5709CDF3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832100" y="6248400"/>
            <a:ext cx="3429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DCFF82-CB55-4025-9EA7-48B41C50499F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5C4E5D-DA99-460E-9E68-E8A28959880C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25F947-77F5-4CA6-8472-B4B2967773ED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832100" y="6248400"/>
            <a:ext cx="3429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4E24EC-BF2A-41C3-A04C-BEBCAB3F3B52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832100" y="6248400"/>
            <a:ext cx="3429000" cy="457200"/>
          </a:xfrm>
          <a:prstGeom prst="rect">
            <a:avLst/>
          </a:prstGeom>
          <a:ln/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CF6DD7-D8BB-4A04-A265-F259B52B817E}" type="slidenum">
              <a:rPr lang="x-none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4DB96C79-D440-44D4-82C0-3C5F2204A7EA}" type="slidenum">
              <a:rPr lang="x-none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 pitchFamily="66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0000FF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rgbClr val="0000FF"/>
          </a:solidFill>
          <a:latin typeface="Arial" pitchFamily="34" charset="0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0000FF"/>
          </a:solidFill>
          <a:latin typeface="Arial" pitchFamily="34" charset="0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00FF"/>
          </a:solidFill>
          <a:latin typeface="Arial" pitchFamily="34" charset="0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0000FF"/>
          </a:solidFill>
          <a:latin typeface="Arial" pitchFamily="34" charset="0"/>
          <a:cs typeface="Arial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0000FF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0000FF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0000FF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0000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urning money">
            <a:extLst>
              <a:ext uri="{FF2B5EF4-FFF2-40B4-BE49-F238E27FC236}">
                <a16:creationId xmlns:a16="http://schemas.microsoft.com/office/drawing/2014/main" id="{E45B32AC-A55C-348B-2183-E9CAB96A9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55262" y="-625072"/>
            <a:ext cx="12254523" cy="8292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926A21-2551-2572-066D-19855B6A5116}"/>
              </a:ext>
            </a:extLst>
          </p:cNvPr>
          <p:cNvSpPr txBox="1"/>
          <p:nvPr/>
        </p:nvSpPr>
        <p:spPr bwMode="auto">
          <a:xfrm>
            <a:off x="924461" y="2951947"/>
            <a:ext cx="4996881" cy="1384995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solidFill>
                  <a:srgbClr val="FFFF00"/>
                </a:solidFill>
                <a:latin typeface="Arial" panose="020B0604020202020204" pitchFamily="34" charset="0"/>
              </a:rPr>
              <a:t>Lecture 9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</a:endParaRPr>
          </a:p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</a:rPr>
              <a:t>Solidity Pitfalls and Hazards</a:t>
            </a:r>
          </a:p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</a:rPr>
              <a:t>(Part One)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612789-B0DE-1CAF-E521-45765AE45BA4}"/>
              </a:ext>
            </a:extLst>
          </p:cNvPr>
          <p:cNvSpPr txBox="1"/>
          <p:nvPr/>
        </p:nvSpPr>
        <p:spPr bwMode="auto">
          <a:xfrm>
            <a:off x="552564" y="585632"/>
            <a:ext cx="5740674" cy="1384995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</a:rPr>
              <a:t>CS1951 L</a:t>
            </a:r>
          </a:p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</a:rPr>
              <a:t>Blockchains &amp; Cryptocurrencies</a:t>
            </a:r>
          </a:p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</a:rPr>
              <a:t>Spring 2025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84A7B7-D47C-7207-B575-5D55B0372351}"/>
              </a:ext>
            </a:extLst>
          </p:cNvPr>
          <p:cNvSpPr txBox="1"/>
          <p:nvPr/>
        </p:nvSpPr>
        <p:spPr bwMode="auto">
          <a:xfrm>
            <a:off x="1852600" y="5318261"/>
            <a:ext cx="3140603" cy="954107"/>
          </a:xfrm>
          <a:prstGeom prst="rect">
            <a:avLst/>
          </a:prstGeom>
          <a:solidFill>
            <a:schemeClr val="bg1"/>
          </a:solidFill>
          <a:ln w="76200">
            <a:solidFill>
              <a:srgbClr val="00CC9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</a:rPr>
              <a:t>Maurice Herlihy</a:t>
            </a:r>
          </a:p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</a:rPr>
              <a:t>Brown University</a:t>
            </a:r>
          </a:p>
        </p:txBody>
      </p:sp>
    </p:spTree>
    <p:extLst>
      <p:ext uri="{BB962C8B-B14F-4D97-AF65-F5344CB8AC3E}">
        <p14:creationId xmlns:p14="http://schemas.microsoft.com/office/powerpoint/2010/main" val="2751006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10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charset="0"/>
              </a:rPr>
              <a:t>Schematic DAO Code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5539" name="Text Box 3"/>
          <p:cNvSpPr txBox="1">
            <a:spLocks noChangeArrowheads="1"/>
          </p:cNvSpPr>
          <p:nvPr/>
        </p:nvSpPr>
        <p:spPr bwMode="auto">
          <a:xfrm>
            <a:off x="191812" y="14478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2" name="Right Arrow 1"/>
          <p:cNvSpPr/>
          <p:nvPr/>
        </p:nvSpPr>
        <p:spPr>
          <a:xfrm flipH="1">
            <a:off x="7289800" y="1295400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 bwMode="auto">
          <a:xfrm>
            <a:off x="1671206" y="4419600"/>
            <a:ext cx="600196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 wants to withdraw own money</a:t>
            </a:r>
          </a:p>
        </p:txBody>
      </p:sp>
    </p:spTree>
    <p:extLst>
      <p:ext uri="{BB962C8B-B14F-4D97-AF65-F5344CB8AC3E}">
        <p14:creationId xmlns:p14="http://schemas.microsoft.com/office/powerpoint/2010/main" val="2921617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3">
            <a:extLst>
              <a:ext uri="{FF2B5EF4-FFF2-40B4-BE49-F238E27FC236}">
                <a16:creationId xmlns:a16="http://schemas.microsoft.com/office/drawing/2014/main" id="{6B3AF4A7-655A-EEF4-FCAE-6F92B58617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812" y="14478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11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charset="0"/>
              </a:rPr>
              <a:t>Schematic DAO Code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 bwMode="auto">
          <a:xfrm>
            <a:off x="3410464" y="4419600"/>
            <a:ext cx="2323072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client?</a:t>
            </a:r>
          </a:p>
        </p:txBody>
      </p:sp>
      <p:sp>
        <p:nvSpPr>
          <p:cNvPr id="8" name="Right Arrow 7"/>
          <p:cNvSpPr/>
          <p:nvPr/>
        </p:nvSpPr>
        <p:spPr>
          <a:xfrm flipH="1">
            <a:off x="7162800" y="1810223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398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3">
            <a:extLst>
              <a:ext uri="{FF2B5EF4-FFF2-40B4-BE49-F238E27FC236}">
                <a16:creationId xmlns:a16="http://schemas.microsoft.com/office/drawing/2014/main" id="{8DF4E3D3-7A88-0EA9-3418-33465AAB8F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812" y="14478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12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charset="0"/>
              </a:rPr>
              <a:t>Schematic DAO Code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 bwMode="auto">
          <a:xfrm>
            <a:off x="1809064" y="4419600"/>
            <a:ext cx="5525872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 client have enough money?</a:t>
            </a:r>
          </a:p>
        </p:txBody>
      </p:sp>
      <p:sp>
        <p:nvSpPr>
          <p:cNvPr id="8" name="Right Arrow 7"/>
          <p:cNvSpPr/>
          <p:nvPr/>
        </p:nvSpPr>
        <p:spPr>
          <a:xfrm flipH="1">
            <a:off x="7785100" y="2209800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61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3">
            <a:extLst>
              <a:ext uri="{FF2B5EF4-FFF2-40B4-BE49-F238E27FC236}">
                <a16:creationId xmlns:a16="http://schemas.microsoft.com/office/drawing/2014/main" id="{485090EA-8368-4D65-D21A-854DF6BF5F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812" y="14478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13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charset="0"/>
              </a:rPr>
              <a:t>Schematic DAO Code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 bwMode="auto">
          <a:xfrm>
            <a:off x="547759" y="4419600"/>
            <a:ext cx="7941972" cy="954107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Transfer the money by calling a function in another contract …</a:t>
            </a:r>
          </a:p>
        </p:txBody>
      </p:sp>
      <p:sp>
        <p:nvSpPr>
          <p:cNvPr id="8" name="Right Arrow 7"/>
          <p:cNvSpPr/>
          <p:nvPr/>
        </p:nvSpPr>
        <p:spPr>
          <a:xfrm flipH="1">
            <a:off x="7956330" y="2572223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539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3">
            <a:extLst>
              <a:ext uri="{FF2B5EF4-FFF2-40B4-BE49-F238E27FC236}">
                <a16:creationId xmlns:a16="http://schemas.microsoft.com/office/drawing/2014/main" id="{C5E232CF-F90A-5EE9-1EB1-B802D42E15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812" y="14478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14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charset="0"/>
              </a:rPr>
              <a:t>Schematic DAO Code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flipH="1">
            <a:off x="7956330" y="2572223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9" name="Picture 6" descr="Image result for train wrec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638" y="100965"/>
            <a:ext cx="5546725" cy="665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 bwMode="auto">
          <a:xfrm>
            <a:off x="3293477" y="3167390"/>
            <a:ext cx="255704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Let’s rewind …</a:t>
            </a:r>
          </a:p>
        </p:txBody>
      </p:sp>
    </p:spTree>
    <p:extLst>
      <p:ext uri="{BB962C8B-B14F-4D97-AF65-F5344CB8AC3E}">
        <p14:creationId xmlns:p14="http://schemas.microsoft.com/office/powerpoint/2010/main" val="3603350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70743AEF-5F78-4CEE-39F9-7E10CCBDEA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107" y="4466997"/>
            <a:ext cx="8799787" cy="224676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 += amount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 Box 3">
            <a:extLst>
              <a:ext uri="{FF2B5EF4-FFF2-40B4-BE49-F238E27FC236}">
                <a16:creationId xmlns:a16="http://schemas.microsoft.com/office/drawing/2014/main" id="{D328A8FF-E8CB-7B9D-6149-F8A841D250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58" y="1524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15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8" name="Right Arrow 7"/>
          <p:cNvSpPr/>
          <p:nvPr/>
        </p:nvSpPr>
        <p:spPr>
          <a:xfrm flipH="1">
            <a:off x="7796923" y="1295400"/>
            <a:ext cx="1066800" cy="609600"/>
          </a:xfrm>
          <a:prstGeom prst="rightArrow">
            <a:avLst/>
          </a:prstGeom>
          <a:gradFill flip="none" rotWithShape="1">
            <a:gsLst>
              <a:gs pos="0">
                <a:srgbClr val="006600">
                  <a:tint val="66000"/>
                  <a:satMod val="160000"/>
                </a:srgbClr>
              </a:gs>
              <a:gs pos="50000">
                <a:srgbClr val="006600">
                  <a:tint val="44500"/>
                  <a:satMod val="160000"/>
                </a:srgbClr>
              </a:gs>
              <a:gs pos="100000">
                <a:srgbClr val="0066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Right Arrow 9"/>
          <p:cNvSpPr/>
          <p:nvPr/>
        </p:nvSpPr>
        <p:spPr>
          <a:xfrm flipH="1">
            <a:off x="7827403" y="1295400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547758" y="3200400"/>
            <a:ext cx="8048485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Transfer the money by calling another contract …</a:t>
            </a:r>
          </a:p>
        </p:txBody>
      </p:sp>
    </p:spTree>
    <p:extLst>
      <p:ext uri="{BB962C8B-B14F-4D97-AF65-F5344CB8AC3E}">
        <p14:creationId xmlns:p14="http://schemas.microsoft.com/office/powerpoint/2010/main" val="1717752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4.44444E-6 L 2.77778E-7 0.4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156E2FB3-9027-94AE-B79C-57F5B12A06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107" y="4466997"/>
            <a:ext cx="8799787" cy="224676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 += amount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 Box 3">
            <a:extLst>
              <a:ext uri="{FF2B5EF4-FFF2-40B4-BE49-F238E27FC236}">
                <a16:creationId xmlns:a16="http://schemas.microsoft.com/office/drawing/2014/main" id="{AF833AED-83D2-DEF2-1200-862868F63F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58" y="1524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16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8" name="Right Arrow 7"/>
          <p:cNvSpPr/>
          <p:nvPr/>
        </p:nvSpPr>
        <p:spPr>
          <a:xfrm flipH="1">
            <a:off x="7796923" y="1295400"/>
            <a:ext cx="1066800" cy="609600"/>
          </a:xfrm>
          <a:prstGeom prst="rightArrow">
            <a:avLst/>
          </a:prstGeom>
          <a:gradFill flip="none" rotWithShape="1">
            <a:gsLst>
              <a:gs pos="0">
                <a:srgbClr val="006600">
                  <a:tint val="66000"/>
                  <a:satMod val="160000"/>
                </a:srgbClr>
              </a:gs>
              <a:gs pos="50000">
                <a:srgbClr val="006600">
                  <a:tint val="44500"/>
                  <a:satMod val="160000"/>
                </a:srgbClr>
              </a:gs>
              <a:gs pos="100000">
                <a:srgbClr val="0066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Right Arrow 9"/>
          <p:cNvSpPr/>
          <p:nvPr/>
        </p:nvSpPr>
        <p:spPr>
          <a:xfrm flipH="1">
            <a:off x="7841593" y="4790508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3319894" y="3429000"/>
            <a:ext cx="2504212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Credit account</a:t>
            </a:r>
          </a:p>
        </p:txBody>
      </p:sp>
    </p:spTree>
    <p:extLst>
      <p:ext uri="{BB962C8B-B14F-4D97-AF65-F5344CB8AC3E}">
        <p14:creationId xmlns:p14="http://schemas.microsoft.com/office/powerpoint/2010/main" val="4013273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485E9604-F534-1887-9B58-B75D68D855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107" y="4466997"/>
            <a:ext cx="8799787" cy="224676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 += amount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 Box 3">
            <a:extLst>
              <a:ext uri="{FF2B5EF4-FFF2-40B4-BE49-F238E27FC236}">
                <a16:creationId xmlns:a16="http://schemas.microsoft.com/office/drawing/2014/main" id="{6990D17B-8AE1-C388-8080-75505C40A9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58" y="1524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17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8" name="Right Arrow 7"/>
          <p:cNvSpPr/>
          <p:nvPr/>
        </p:nvSpPr>
        <p:spPr>
          <a:xfrm flipH="1">
            <a:off x="7796923" y="1295400"/>
            <a:ext cx="1066800" cy="609600"/>
          </a:xfrm>
          <a:prstGeom prst="rightArrow">
            <a:avLst/>
          </a:prstGeom>
          <a:gradFill flip="none" rotWithShape="1">
            <a:gsLst>
              <a:gs pos="0">
                <a:srgbClr val="006600">
                  <a:tint val="66000"/>
                  <a:satMod val="160000"/>
                </a:srgbClr>
              </a:gs>
              <a:gs pos="50000">
                <a:srgbClr val="006600">
                  <a:tint val="44500"/>
                  <a:satMod val="160000"/>
                </a:srgbClr>
              </a:gs>
              <a:gs pos="100000">
                <a:srgbClr val="0066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Right Arrow 9"/>
          <p:cNvSpPr/>
          <p:nvPr/>
        </p:nvSpPr>
        <p:spPr>
          <a:xfrm flipH="1">
            <a:off x="7841593" y="5332240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1150230" y="2913663"/>
            <a:ext cx="204844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Wait, what?</a:t>
            </a:r>
          </a:p>
        </p:txBody>
      </p:sp>
      <p:sp>
        <p:nvSpPr>
          <p:cNvPr id="12" name="TextBox 11"/>
          <p:cNvSpPr txBox="1"/>
          <p:nvPr/>
        </p:nvSpPr>
        <p:spPr bwMode="auto">
          <a:xfrm>
            <a:off x="1150230" y="3693238"/>
            <a:ext cx="709200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 makes “re-entrant” withdraw request!</a:t>
            </a:r>
          </a:p>
        </p:txBody>
      </p:sp>
    </p:spTree>
    <p:extLst>
      <p:ext uri="{BB962C8B-B14F-4D97-AF65-F5344CB8AC3E}">
        <p14:creationId xmlns:p14="http://schemas.microsoft.com/office/powerpoint/2010/main" val="212419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>
            <a:extLst>
              <a:ext uri="{FF2B5EF4-FFF2-40B4-BE49-F238E27FC236}">
                <a16:creationId xmlns:a16="http://schemas.microsoft.com/office/drawing/2014/main" id="{E9C64B03-4123-BB0D-9284-6D5F639688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107" y="4466997"/>
            <a:ext cx="8799787" cy="224676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 += amount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 Box 3">
            <a:extLst>
              <a:ext uri="{FF2B5EF4-FFF2-40B4-BE49-F238E27FC236}">
                <a16:creationId xmlns:a16="http://schemas.microsoft.com/office/drawing/2014/main" id="{6E1E6FBF-6857-2F8A-5D48-C9BE90A57D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58" y="1524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18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8" name="Right Arrow 7"/>
          <p:cNvSpPr/>
          <p:nvPr/>
        </p:nvSpPr>
        <p:spPr>
          <a:xfrm flipH="1">
            <a:off x="7796923" y="1295400"/>
            <a:ext cx="1066800" cy="609600"/>
          </a:xfrm>
          <a:prstGeom prst="rightArrow">
            <a:avLst/>
          </a:prstGeom>
          <a:gradFill flip="none" rotWithShape="1">
            <a:gsLst>
              <a:gs pos="0">
                <a:srgbClr val="006600">
                  <a:tint val="66000"/>
                  <a:satMod val="160000"/>
                </a:srgbClr>
              </a:gs>
              <a:gs pos="50000">
                <a:srgbClr val="006600">
                  <a:tint val="44500"/>
                  <a:satMod val="160000"/>
                </a:srgbClr>
              </a:gs>
              <a:gs pos="100000">
                <a:srgbClr val="0066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4" name="Right Arrow 13"/>
          <p:cNvSpPr/>
          <p:nvPr/>
        </p:nvSpPr>
        <p:spPr>
          <a:xfrm flipH="1">
            <a:off x="8032307" y="5332240"/>
            <a:ext cx="1066800" cy="609600"/>
          </a:xfrm>
          <a:prstGeom prst="rightArrow">
            <a:avLst/>
          </a:prstGeom>
          <a:gradFill flip="none" rotWithShape="1">
            <a:gsLst>
              <a:gs pos="0">
                <a:srgbClr val="006600">
                  <a:tint val="66000"/>
                  <a:satMod val="160000"/>
                </a:srgbClr>
              </a:gs>
              <a:gs pos="50000">
                <a:srgbClr val="006600">
                  <a:tint val="44500"/>
                  <a:satMod val="160000"/>
                </a:srgbClr>
              </a:gs>
              <a:gs pos="100000">
                <a:srgbClr val="0066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5" name="Right Arrow 14"/>
          <p:cNvSpPr/>
          <p:nvPr/>
        </p:nvSpPr>
        <p:spPr>
          <a:xfrm flipH="1">
            <a:off x="7701232" y="10511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56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81481E-6 L -8.33333E-7 0.1317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>
            <a:extLst>
              <a:ext uri="{FF2B5EF4-FFF2-40B4-BE49-F238E27FC236}">
                <a16:creationId xmlns:a16="http://schemas.microsoft.com/office/drawing/2014/main" id="{3BAA9C54-77BB-D155-8F26-CFEBF5B2C6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107" y="4466997"/>
            <a:ext cx="8799787" cy="224676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 += amount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 Box 3">
            <a:extLst>
              <a:ext uri="{FF2B5EF4-FFF2-40B4-BE49-F238E27FC236}">
                <a16:creationId xmlns:a16="http://schemas.microsoft.com/office/drawing/2014/main" id="{E8C37E31-B1C1-8C1D-E8F3-B006DED7F2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58" y="1524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19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8" name="Right Arrow 7"/>
          <p:cNvSpPr/>
          <p:nvPr/>
        </p:nvSpPr>
        <p:spPr>
          <a:xfrm flipH="1">
            <a:off x="7796923" y="1295400"/>
            <a:ext cx="1066800" cy="609600"/>
          </a:xfrm>
          <a:prstGeom prst="rightArrow">
            <a:avLst/>
          </a:prstGeom>
          <a:gradFill flip="none" rotWithShape="1">
            <a:gsLst>
              <a:gs pos="0">
                <a:srgbClr val="006600">
                  <a:tint val="66000"/>
                  <a:satMod val="160000"/>
                </a:srgbClr>
              </a:gs>
              <a:gs pos="50000">
                <a:srgbClr val="006600">
                  <a:tint val="44500"/>
                  <a:satMod val="160000"/>
                </a:srgbClr>
              </a:gs>
              <a:gs pos="100000">
                <a:srgbClr val="0066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822416" y="3431628"/>
            <a:ext cx="749916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 time around, balance still looks OK …</a:t>
            </a:r>
          </a:p>
        </p:txBody>
      </p:sp>
      <p:sp>
        <p:nvSpPr>
          <p:cNvPr id="14" name="Right Arrow 13"/>
          <p:cNvSpPr/>
          <p:nvPr/>
        </p:nvSpPr>
        <p:spPr>
          <a:xfrm flipH="1">
            <a:off x="8032307" y="5332240"/>
            <a:ext cx="1066800" cy="609600"/>
          </a:xfrm>
          <a:prstGeom prst="rightArrow">
            <a:avLst/>
          </a:prstGeom>
          <a:gradFill flip="none" rotWithShape="1">
            <a:gsLst>
              <a:gs pos="0">
                <a:srgbClr val="006600">
                  <a:tint val="66000"/>
                  <a:satMod val="160000"/>
                </a:srgbClr>
              </a:gs>
              <a:gs pos="50000">
                <a:srgbClr val="006600">
                  <a:tint val="44500"/>
                  <a:satMod val="160000"/>
                </a:srgbClr>
              </a:gs>
              <a:gs pos="100000">
                <a:srgbClr val="0066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5" name="Right Arrow 14"/>
          <p:cNvSpPr/>
          <p:nvPr/>
        </p:nvSpPr>
        <p:spPr>
          <a:xfrm flipH="1">
            <a:off x="7641099" y="909671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50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5425" y="1215849"/>
            <a:ext cx="8693150" cy="4426302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 bwMode="auto">
          <a:xfrm>
            <a:off x="225425" y="377365"/>
            <a:ext cx="1803699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8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</a:p>
        </p:txBody>
      </p:sp>
      <p:sp>
        <p:nvSpPr>
          <p:cNvPr id="4" name="TextBox 3"/>
          <p:cNvSpPr txBox="1"/>
          <p:nvPr/>
        </p:nvSpPr>
        <p:spPr bwMode="auto">
          <a:xfrm>
            <a:off x="742907" y="4750486"/>
            <a:ext cx="33842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actual adversary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3"/>
          <p:cNvSpPr txBox="1"/>
          <p:nvPr/>
        </p:nvSpPr>
        <p:spPr bwMode="auto">
          <a:xfrm>
            <a:off x="742907" y="1396550"/>
            <a:ext cx="5846473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Intended for web page presentation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742907" y="2235034"/>
            <a:ext cx="6946132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Odd, complex behavior considered normal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742907" y="3073518"/>
            <a:ext cx="534312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CC9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precise notion of correctness</a:t>
            </a:r>
          </a:p>
        </p:txBody>
      </p:sp>
      <p:sp>
        <p:nvSpPr>
          <p:cNvPr id="8" name="TextBox 7"/>
          <p:cNvSpPr txBox="1"/>
          <p:nvPr/>
        </p:nvSpPr>
        <p:spPr bwMode="auto">
          <a:xfrm>
            <a:off x="742907" y="3912002"/>
            <a:ext cx="508344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7030A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Must be “easy” for non-experts</a:t>
            </a:r>
          </a:p>
        </p:txBody>
      </p:sp>
    </p:spTree>
    <p:extLst>
      <p:ext uri="{BB962C8B-B14F-4D97-AF65-F5344CB8AC3E}">
        <p14:creationId xmlns:p14="http://schemas.microsoft.com/office/powerpoint/2010/main" val="3482576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>
            <a:extLst>
              <a:ext uri="{FF2B5EF4-FFF2-40B4-BE49-F238E27FC236}">
                <a16:creationId xmlns:a16="http://schemas.microsoft.com/office/drawing/2014/main" id="{2EE91F8B-AEF8-E181-EB49-7629C6B8DE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58" y="152400"/>
            <a:ext cx="8799787" cy="267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client =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(balance[client] &gt;= amount}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(client.call.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balance[client] -= amount;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}}}</a:t>
            </a:r>
          </a:p>
        </p:txBody>
      </p:sp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20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sp>
        <p:nvSpPr>
          <p:cNvPr id="8" name="Right Arrow 7"/>
          <p:cNvSpPr/>
          <p:nvPr/>
        </p:nvSpPr>
        <p:spPr>
          <a:xfrm flipH="1">
            <a:off x="7796923" y="1295400"/>
            <a:ext cx="1066800" cy="609600"/>
          </a:xfrm>
          <a:prstGeom prst="rightArrow">
            <a:avLst/>
          </a:prstGeom>
          <a:gradFill flip="none" rotWithShape="1">
            <a:gsLst>
              <a:gs pos="0">
                <a:srgbClr val="006600">
                  <a:tint val="66000"/>
                  <a:satMod val="160000"/>
                </a:srgbClr>
              </a:gs>
              <a:gs pos="50000">
                <a:srgbClr val="006600">
                  <a:tint val="44500"/>
                  <a:satMod val="160000"/>
                </a:srgbClr>
              </a:gs>
              <a:gs pos="100000">
                <a:srgbClr val="0066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2250691" y="3431628"/>
            <a:ext cx="364394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Send money again …</a:t>
            </a:r>
          </a:p>
        </p:txBody>
      </p:sp>
      <p:sp>
        <p:nvSpPr>
          <p:cNvPr id="14" name="Right Arrow 13"/>
          <p:cNvSpPr/>
          <p:nvPr/>
        </p:nvSpPr>
        <p:spPr>
          <a:xfrm flipH="1">
            <a:off x="8032307" y="5332240"/>
            <a:ext cx="1066800" cy="609600"/>
          </a:xfrm>
          <a:prstGeom prst="rightArrow">
            <a:avLst/>
          </a:prstGeom>
          <a:gradFill flip="none" rotWithShape="1">
            <a:gsLst>
              <a:gs pos="0">
                <a:srgbClr val="006600">
                  <a:tint val="66000"/>
                  <a:satMod val="160000"/>
                </a:srgbClr>
              </a:gs>
              <a:gs pos="50000">
                <a:srgbClr val="006600">
                  <a:tint val="44500"/>
                  <a:satMod val="160000"/>
                </a:srgbClr>
              </a:gs>
              <a:gs pos="100000">
                <a:srgbClr val="0066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5" name="Right Arrow 14"/>
          <p:cNvSpPr/>
          <p:nvPr/>
        </p:nvSpPr>
        <p:spPr>
          <a:xfrm flipH="1">
            <a:off x="7620000" y="1295400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0" name="Right Arrow 9"/>
          <p:cNvSpPr/>
          <p:nvPr/>
        </p:nvSpPr>
        <p:spPr>
          <a:xfrm flipH="1">
            <a:off x="7841593" y="5332240"/>
            <a:ext cx="1066800" cy="609600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4345266" y="3883806"/>
            <a:ext cx="3945311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again and again …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Text Box 3">
            <a:extLst>
              <a:ext uri="{FF2B5EF4-FFF2-40B4-BE49-F238E27FC236}">
                <a16:creationId xmlns:a16="http://schemas.microsoft.com/office/drawing/2014/main" id="{27AC7414-2BCD-65C0-799D-F44A1A13F8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107" y="4466997"/>
            <a:ext cx="8799787" cy="224676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sendMoney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 += amount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.call.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withdraw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(amount)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...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21973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21</a:t>
            </a:fld>
            <a:endParaRPr lang="en-US" dirty="0"/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03475">
            <a:off x="775299" y="332458"/>
            <a:ext cx="6589183" cy="7519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9756">
            <a:off x="2755899" y="1470025"/>
            <a:ext cx="6477000" cy="676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 bwMode="auto">
          <a:xfrm>
            <a:off x="389467" y="3110805"/>
            <a:ext cx="8365067" cy="1384995"/>
          </a:xfrm>
          <a:prstGeom prst="rect">
            <a:avLst/>
          </a:prstGeom>
          <a:solidFill>
            <a:schemeClr val="bg1"/>
          </a:solidFill>
          <a:ln w="76200">
            <a:solidFill>
              <a:schemeClr val="tx2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 The attack is a </a:t>
            </a:r>
            <a:r>
              <a:rPr 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recursive calling vulnerability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where an attacker called the “</a:t>
            </a:r>
            <a:r>
              <a:rPr lang="en-US" sz="2800" dirty="0">
                <a:solidFill>
                  <a:srgbClr val="FFFF00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split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function, and then calls the </a:t>
            </a:r>
            <a:r>
              <a:rPr lang="en-US" sz="2800" dirty="0">
                <a:solidFill>
                  <a:srgbClr val="FFFF00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split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function recursively …”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3288636" y="1447800"/>
            <a:ext cx="2566728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happened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3310278" y="5257800"/>
            <a:ext cx="2523448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66FF3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actual fix?</a:t>
            </a:r>
          </a:p>
        </p:txBody>
      </p:sp>
    </p:spTree>
    <p:extLst>
      <p:ext uri="{BB962C8B-B14F-4D97-AF65-F5344CB8AC3E}">
        <p14:creationId xmlns:p14="http://schemas.microsoft.com/office/powerpoint/2010/main" val="4177252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625475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latin typeface="Arial" panose="020B0604020202020204" pitchFamily="34" charset="0"/>
                <a:cs typeface="Arial" charset="0"/>
              </a:rPr>
              <a:pPr algn="r"/>
              <a:t>22</a:t>
            </a:fld>
            <a:endParaRPr lang="en-US" sz="1400" dirty="0">
              <a:latin typeface="Arial" panose="020B0604020202020204" pitchFamily="34" charset="0"/>
              <a:cs typeface="Arial" charset="0"/>
            </a:endParaRPr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7610">
            <a:off x="183681" y="1006540"/>
            <a:ext cx="9203724" cy="657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2DB5C-B0BB-4C82-9EF2-1E80F530D541}"/>
              </a:ext>
            </a:extLst>
          </p:cNvPr>
          <p:cNvSpPr txBox="1"/>
          <p:nvPr/>
        </p:nvSpPr>
        <p:spPr bwMode="auto">
          <a:xfrm>
            <a:off x="554619" y="732905"/>
            <a:ext cx="1584088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Fix?</a:t>
            </a:r>
          </a:p>
        </p:txBody>
      </p:sp>
    </p:spTree>
    <p:extLst>
      <p:ext uri="{BB962C8B-B14F-4D97-AF65-F5344CB8AC3E}">
        <p14:creationId xmlns:p14="http://schemas.microsoft.com/office/powerpoint/2010/main" val="702939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Number Placeholder 3"/>
          <p:cNvSpPr txBox="1">
            <a:spLocks noGrp="1"/>
          </p:cNvSpPr>
          <p:nvPr/>
        </p:nvSpPr>
        <p:spPr bwMode="auto">
          <a:xfrm>
            <a:off x="6451600" y="7807333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A3E81B7-F18B-1246-9853-D18B184B83E5}" type="slidenum">
              <a:rPr lang="ar-SA" sz="1400">
                <a:solidFill>
                  <a:srgbClr val="FFFF00"/>
                </a:solidFill>
                <a:latin typeface="Arial" panose="020B0604020202020204" pitchFamily="34" charset="0"/>
                <a:cs typeface="Arial" charset="0"/>
              </a:rPr>
              <a:pPr algn="r"/>
              <a:t>23</a:t>
            </a:fld>
            <a:endParaRPr lang="en-US" sz="1400" dirty="0">
              <a:solidFill>
                <a:srgbClr val="FFFF00"/>
              </a:solidFill>
              <a:latin typeface="Arial" panose="020B0604020202020204" pitchFamily="34" charset="0"/>
              <a:cs typeface="Arial" charset="0"/>
            </a:endParaRPr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07610">
            <a:off x="183681" y="1006540"/>
            <a:ext cx="9203724" cy="657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 bwMode="auto">
          <a:xfrm>
            <a:off x="463122" y="4688223"/>
            <a:ext cx="8268610" cy="584775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LOL, just kidding about that “</a:t>
            </a:r>
            <a:r>
              <a:rPr lang="en-US" sz="32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is law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thing …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463122" y="5517213"/>
            <a:ext cx="556434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Because language design is </a:t>
            </a:r>
            <a:r>
              <a:rPr lang="en-US" sz="2800" b="1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463122" y="3859233"/>
            <a:ext cx="6062878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Hard-Fork Ethereum and roll back …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F3BF8C-6D97-41D9-BB0F-4FC89A99323F}"/>
              </a:ext>
            </a:extLst>
          </p:cNvPr>
          <p:cNvSpPr txBox="1"/>
          <p:nvPr/>
        </p:nvSpPr>
        <p:spPr bwMode="auto">
          <a:xfrm>
            <a:off x="554619" y="732905"/>
            <a:ext cx="1584088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Fix?</a:t>
            </a:r>
          </a:p>
        </p:txBody>
      </p:sp>
    </p:spTree>
    <p:extLst>
      <p:ext uri="{BB962C8B-B14F-4D97-AF65-F5344CB8AC3E}">
        <p14:creationId xmlns:p14="http://schemas.microsoft.com/office/powerpoint/2010/main" val="3360596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Rationale for Hard Fork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 bwMode="auto">
          <a:xfrm>
            <a:off x="790217" y="2009992"/>
            <a:ext cx="470513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 did something stupid?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790217" y="3548276"/>
            <a:ext cx="5721438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Bug in Ethereum run-time system?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790217" y="5086559"/>
            <a:ext cx="716574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00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warning about reentrancy vulnerability?</a:t>
            </a:r>
          </a:p>
        </p:txBody>
      </p:sp>
      <p:sp>
        <p:nvSpPr>
          <p:cNvPr id="9" name="TextBox 8"/>
          <p:cNvSpPr txBox="1"/>
          <p:nvPr/>
        </p:nvSpPr>
        <p:spPr bwMode="auto">
          <a:xfrm>
            <a:off x="4665990" y="2487492"/>
            <a:ext cx="3956468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9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Client’s fault, no refund.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4526529" y="4037612"/>
            <a:ext cx="4095929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9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Ethereum’s fault, refund.</a:t>
            </a:r>
          </a:p>
        </p:txBody>
      </p:sp>
      <p:sp>
        <p:nvSpPr>
          <p:cNvPr id="11" name="TextBox 10"/>
          <p:cNvSpPr txBox="1"/>
          <p:nvPr/>
        </p:nvSpPr>
        <p:spPr bwMode="auto">
          <a:xfrm>
            <a:off x="4526529" y="5587731"/>
            <a:ext cx="4095929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9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Ethereum’s fault, refund.</a:t>
            </a:r>
          </a:p>
        </p:txBody>
      </p:sp>
    </p:spTree>
    <p:extLst>
      <p:ext uri="{BB962C8B-B14F-4D97-AF65-F5344CB8AC3E}">
        <p14:creationId xmlns:p14="http://schemas.microsoft.com/office/powerpoint/2010/main" val="22556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I don’t care what you say …</a:t>
            </a:r>
          </a:p>
        </p:txBody>
      </p:sp>
    </p:spTree>
    <p:extLst>
      <p:ext uri="{BB962C8B-B14F-4D97-AF65-F5344CB8AC3E}">
        <p14:creationId xmlns:p14="http://schemas.microsoft.com/office/powerpoint/2010/main" val="17450743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This talk is not about Bitcoin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is a concurrency error</a:t>
            </a:r>
          </a:p>
        </p:txBody>
      </p:sp>
    </p:spTree>
    <p:extLst>
      <p:ext uri="{BB962C8B-B14F-4D97-AF65-F5344CB8AC3E}">
        <p14:creationId xmlns:p14="http://schemas.microsoft.com/office/powerpoint/2010/main" val="1597089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8C595A-3CE5-48A7-A55E-633D7D1DD01A}" type="slidenum">
              <a:rPr lang="x-none" smtClean="0"/>
              <a:pPr>
                <a:defRPr/>
              </a:pPr>
              <a:t>27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51316">
            <a:off x="330732" y="251122"/>
            <a:ext cx="9144000" cy="57367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 bwMode="auto">
          <a:xfrm>
            <a:off x="2552497" y="2491750"/>
            <a:ext cx="4842992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Classical “monitor lock” pitfall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2552497" y="3930769"/>
            <a:ext cx="5362878" cy="954107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Calling another contract = </a:t>
            </a:r>
          </a:p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releasing monitor lock</a:t>
            </a:r>
          </a:p>
        </p:txBody>
      </p:sp>
      <p:sp>
        <p:nvSpPr>
          <p:cNvPr id="8" name="TextBox 7"/>
          <p:cNvSpPr txBox="1"/>
          <p:nvPr/>
        </p:nvSpPr>
        <p:spPr bwMode="auto">
          <a:xfrm>
            <a:off x="2552497" y="5800676"/>
            <a:ext cx="586410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violate invariants before a call</a:t>
            </a:r>
          </a:p>
        </p:txBody>
      </p:sp>
    </p:spTree>
    <p:extLst>
      <p:ext uri="{BB962C8B-B14F-4D97-AF65-F5344CB8AC3E}">
        <p14:creationId xmlns:p14="http://schemas.microsoft.com/office/powerpoint/2010/main" val="2178007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Prevention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 bwMode="auto">
          <a:xfrm>
            <a:off x="790217" y="2009992"/>
            <a:ext cx="6324167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 state </a:t>
            </a:r>
            <a:r>
              <a:rPr 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before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any external calls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790217" y="3548276"/>
            <a:ext cx="2202847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a mutex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790216" y="5086559"/>
            <a:ext cx="4493849" cy="954107"/>
          </a:xfrm>
          <a:prstGeom prst="rect">
            <a:avLst/>
          </a:prstGeom>
          <a:solidFill>
            <a:schemeClr val="bg1"/>
          </a:solidFill>
          <a:ln w="76200">
            <a:solidFill>
              <a:srgbClr val="0000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transfer() 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</a:p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(too little gas to call back)</a:t>
            </a:r>
          </a:p>
        </p:txBody>
      </p:sp>
    </p:spTree>
    <p:extLst>
      <p:ext uri="{BB962C8B-B14F-4D97-AF65-F5344CB8AC3E}">
        <p14:creationId xmlns:p14="http://schemas.microsoft.com/office/powerpoint/2010/main" val="408498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Image result for godzil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9632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Silent Overflow Attack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636537" y="3546784"/>
            <a:ext cx="7324442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</a:t>
            </a:r>
            <a:r>
              <a:rPr lang="en-US" sz="28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2800" b="1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uint</a:t>
            </a:r>
            <a:r>
              <a:rPr lang="en-US" sz="28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variables</a:t>
            </a:r>
            <a:r>
              <a:rPr lang="en-US" sz="28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fixed ranges</a:t>
            </a:r>
          </a:p>
        </p:txBody>
      </p:sp>
      <p:sp>
        <p:nvSpPr>
          <p:cNvPr id="7" name="TextBox 3"/>
          <p:cNvSpPr txBox="1"/>
          <p:nvPr/>
        </p:nvSpPr>
        <p:spPr bwMode="auto">
          <a:xfrm>
            <a:off x="636537" y="4498544"/>
            <a:ext cx="828784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Older EVM quietly rolls over on over/under flow</a:t>
            </a:r>
            <a:endParaRPr lang="en-US" sz="2800" b="1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3"/>
          <p:cNvSpPr txBox="1"/>
          <p:nvPr/>
        </p:nvSpPr>
        <p:spPr bwMode="auto">
          <a:xfrm>
            <a:off x="636537" y="5428394"/>
            <a:ext cx="5423281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CCE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exactly what you expected</a:t>
            </a:r>
            <a:endParaRPr lang="en-US" sz="2800" b="1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914E94-1E9C-4620-E084-1183C2607F1D}"/>
              </a:ext>
            </a:extLst>
          </p:cNvPr>
          <p:cNvSpPr/>
          <p:nvPr/>
        </p:nvSpPr>
        <p:spPr bwMode="auto">
          <a:xfrm>
            <a:off x="607994" y="2245771"/>
            <a:ext cx="6503831" cy="830997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uint8</a:t>
            </a:r>
            <a:r>
              <a:rPr lang="es-E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x = </a:t>
            </a:r>
            <a:r>
              <a:rPr lang="es-E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s-E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s-E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uint8</a:t>
            </a:r>
            <a:r>
              <a:rPr lang="es-E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y = x – </a:t>
            </a:r>
            <a:r>
              <a:rPr lang="es-E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s-E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s-E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y </a:t>
            </a:r>
            <a:r>
              <a:rPr lang="es-ES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s-E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255!</a:t>
            </a:r>
            <a:endParaRPr lang="es-E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0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Image result for doubleshot liquors and gu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824" y="111919"/>
            <a:ext cx="9443649" cy="6634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15" name="TextBox 14"/>
          <p:cNvSpPr txBox="1"/>
          <p:nvPr/>
        </p:nvSpPr>
        <p:spPr bwMode="auto">
          <a:xfrm>
            <a:off x="309544" y="251946"/>
            <a:ext cx="5163594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8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could possibly go wrong?</a:t>
            </a:r>
            <a:endParaRPr lang="en-US" sz="2800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 bwMode="auto">
          <a:xfrm>
            <a:off x="2550943" y="2822606"/>
            <a:ext cx="5463355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 errors can be catastrophic?</a:t>
            </a:r>
          </a:p>
        </p:txBody>
      </p:sp>
      <p:sp>
        <p:nvSpPr>
          <p:cNvPr id="18" name="TextBox 17"/>
          <p:cNvSpPr txBox="1"/>
          <p:nvPr/>
        </p:nvSpPr>
        <p:spPr bwMode="auto">
          <a:xfrm>
            <a:off x="3629764" y="3883832"/>
            <a:ext cx="438453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precise definitions matter?</a:t>
            </a:r>
          </a:p>
        </p:txBody>
      </p:sp>
      <p:sp>
        <p:nvSpPr>
          <p:cNvPr id="19" name="TextBox 18"/>
          <p:cNvSpPr txBox="1"/>
          <p:nvPr/>
        </p:nvSpPr>
        <p:spPr bwMode="auto">
          <a:xfrm>
            <a:off x="4450502" y="4966971"/>
            <a:ext cx="356379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CC9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corner cases matter?</a:t>
            </a:r>
          </a:p>
        </p:txBody>
      </p:sp>
      <p:sp>
        <p:nvSpPr>
          <p:cNvPr id="20" name="TextBox 19"/>
          <p:cNvSpPr txBox="1"/>
          <p:nvPr/>
        </p:nvSpPr>
        <p:spPr bwMode="auto">
          <a:xfrm>
            <a:off x="458863" y="6050110"/>
            <a:ext cx="7646645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 design is </a:t>
            </a:r>
            <a:r>
              <a:rPr 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not for amateurs</a:t>
            </a:r>
          </a:p>
        </p:txBody>
      </p:sp>
      <p:sp>
        <p:nvSpPr>
          <p:cNvPr id="3" name="AutoShape 2" descr="Image result for doubleshot liquors and gu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" name="AutoShape 4" descr="Image result for doubleshot liquors and gu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AutoShape 6" descr="Image result for doubleshot liquors and gun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 bwMode="auto">
          <a:xfrm>
            <a:off x="155575" y="1286667"/>
            <a:ext cx="6284092" cy="954107"/>
          </a:xfrm>
          <a:prstGeom prst="rect">
            <a:avLst/>
          </a:prstGeom>
          <a:solidFill>
            <a:schemeClr val="bg1"/>
          </a:solidFill>
          <a:ln w="76200">
            <a:solidFill>
              <a:srgbClr val="CCFF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not use a </a:t>
            </a:r>
            <a:r>
              <a:rPr 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web-scripting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language</a:t>
            </a:r>
          </a:p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irrevocable financial transfers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85920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 animBg="1"/>
      <p:bldP spid="20" grpId="0" animBg="1"/>
      <p:bldP spid="13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" y="2370535"/>
            <a:ext cx="9144000" cy="341632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Token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mapping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=&gt;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balances;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totalSupply;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constructor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_initialSupply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totalSupply = _initialSupply;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962062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AE94DB3-61B0-9AF4-B02F-92FD84C4C58C}"/>
              </a:ext>
            </a:extLst>
          </p:cNvPr>
          <p:cNvSpPr/>
          <p:nvPr/>
        </p:nvSpPr>
        <p:spPr bwMode="auto">
          <a:xfrm>
            <a:off x="1" y="2370535"/>
            <a:ext cx="9144000" cy="341632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Token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mapping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=&gt;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balances;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totalSupply;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constructor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_initialSupply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totalSupply = _initialSupply;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1" y="2387799"/>
            <a:ext cx="3295650" cy="590252"/>
          </a:xfrm>
          <a:prstGeom prst="wedgeRoundRectCallout">
            <a:avLst>
              <a:gd name="adj1" fmla="val -9583"/>
              <a:gd name="adj2" fmla="val 100000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56260" y="3278207"/>
            <a:ext cx="3094117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token contract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1898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17F38E-8B26-D120-8C21-4DD10B411972}"/>
              </a:ext>
            </a:extLst>
          </p:cNvPr>
          <p:cNvSpPr/>
          <p:nvPr/>
        </p:nvSpPr>
        <p:spPr bwMode="auto">
          <a:xfrm>
            <a:off x="1" y="2370535"/>
            <a:ext cx="9144000" cy="341632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Token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mapping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=&gt;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balances;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totalSupply;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constructor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_initialSupply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totalSupply = _initialSupply;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354726" y="2724686"/>
            <a:ext cx="6670913" cy="590252"/>
          </a:xfrm>
          <a:prstGeom prst="wedgeRoundRectCallout">
            <a:avLst>
              <a:gd name="adj1" fmla="val -8441"/>
              <a:gd name="adj2" fmla="val 110328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477884" y="3794285"/>
            <a:ext cx="4887107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keep track of each client’s balance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74527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EC5D1D-75B9-EAEE-6639-8DB47F7E45B1}"/>
              </a:ext>
            </a:extLst>
          </p:cNvPr>
          <p:cNvSpPr/>
          <p:nvPr/>
        </p:nvSpPr>
        <p:spPr bwMode="auto">
          <a:xfrm>
            <a:off x="1" y="2370535"/>
            <a:ext cx="9144000" cy="341632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Token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mapping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=&gt;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balances;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totalSupply;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constructor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_initialSupply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totalSupply = _initialSupply;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354726" y="3499159"/>
            <a:ext cx="7976474" cy="1300966"/>
          </a:xfrm>
          <a:prstGeom prst="wedgeRoundRectCallout">
            <a:avLst>
              <a:gd name="adj1" fmla="val -8898"/>
              <a:gd name="adj2" fmla="val 97442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50424" y="5492621"/>
            <a:ext cx="1707519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constructor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3032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" y="1536174"/>
            <a:ext cx="9144000" cy="378565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solidity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^0.5.2;</a:t>
            </a:r>
          </a:p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Token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_to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_value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 _value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balances[_to] +=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352185" y="2611802"/>
            <a:ext cx="7996795" cy="817198"/>
          </a:xfrm>
          <a:prstGeom prst="wedgeRoundRectCallout">
            <a:avLst>
              <a:gd name="adj1" fmla="val -8898"/>
              <a:gd name="adj2" fmla="val 97442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651682" y="3958935"/>
            <a:ext cx="5547737" cy="830997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transfer caller’s tokens to another client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return success code</a:t>
            </a:r>
          </a:p>
        </p:txBody>
      </p:sp>
    </p:spTree>
    <p:extLst>
      <p:ext uri="{BB962C8B-B14F-4D97-AF65-F5344CB8AC3E}">
        <p14:creationId xmlns:p14="http://schemas.microsoft.com/office/powerpoint/2010/main" val="2122434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CA68BEC-32DD-5B5F-3B5E-2A12E2785E5B}"/>
              </a:ext>
            </a:extLst>
          </p:cNvPr>
          <p:cNvSpPr/>
          <p:nvPr/>
        </p:nvSpPr>
        <p:spPr bwMode="auto">
          <a:xfrm>
            <a:off x="1" y="1536174"/>
            <a:ext cx="9144000" cy="378565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solidity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^0.5.2;</a:t>
            </a:r>
          </a:p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Token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_to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_value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 _value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balances[_to] +=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626506" y="3380156"/>
            <a:ext cx="7772400" cy="573358"/>
          </a:xfrm>
          <a:prstGeom prst="wedgeRoundRectCallout">
            <a:avLst>
              <a:gd name="adj1" fmla="val -8147"/>
              <a:gd name="adj2" fmla="val 123551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651680" y="4416801"/>
            <a:ext cx="5133136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 sure caller has enough tokens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8588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1A6E57B-8874-B36E-D5E3-D7AB72BBA3F1}"/>
              </a:ext>
            </a:extLst>
          </p:cNvPr>
          <p:cNvSpPr/>
          <p:nvPr/>
        </p:nvSpPr>
        <p:spPr bwMode="auto">
          <a:xfrm>
            <a:off x="1" y="1536174"/>
            <a:ext cx="9144000" cy="378565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solidity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^0.5.2;</a:t>
            </a:r>
          </a:p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Token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_to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_value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 _value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balances[_to] +=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644285" y="3645240"/>
            <a:ext cx="5462601" cy="972479"/>
          </a:xfrm>
          <a:prstGeom prst="wedgeRoundRectCallout">
            <a:avLst>
              <a:gd name="adj1" fmla="val -8147"/>
              <a:gd name="adj2" fmla="val 123551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996360" y="5496040"/>
            <a:ext cx="2169184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the transfer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8443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You Got a Problem with That?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383553-1F75-60BE-5056-12341753265E}"/>
              </a:ext>
            </a:extLst>
          </p:cNvPr>
          <p:cNvSpPr/>
          <p:nvPr/>
        </p:nvSpPr>
        <p:spPr bwMode="auto">
          <a:xfrm>
            <a:off x="1" y="1543956"/>
            <a:ext cx="9144000" cy="378565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solidity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^0.5.2;</a:t>
            </a:r>
          </a:p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Token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_to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_value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 _value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balances[_to] +=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</p:spTree>
    <p:extLst>
      <p:ext uri="{BB962C8B-B14F-4D97-AF65-F5344CB8AC3E}">
        <p14:creationId xmlns:p14="http://schemas.microsoft.com/office/powerpoint/2010/main" val="1965079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8D8396B-3C19-90FF-D856-67B51A2EF86F}"/>
              </a:ext>
            </a:extLst>
          </p:cNvPr>
          <p:cNvSpPr/>
          <p:nvPr/>
        </p:nvSpPr>
        <p:spPr bwMode="auto">
          <a:xfrm>
            <a:off x="1" y="1536174"/>
            <a:ext cx="9144000" cy="378565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solidity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^0.5.2;</a:t>
            </a:r>
          </a:p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Token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_to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_value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 _value &gt;=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balances[_to] += _value;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You Got a Problem with That?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720485" y="3312842"/>
            <a:ext cx="7615251" cy="573358"/>
          </a:xfrm>
          <a:prstGeom prst="wedgeRoundRectCallout">
            <a:avLst>
              <a:gd name="adj1" fmla="val -8147"/>
              <a:gd name="adj2" fmla="val 158105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651680" y="4689335"/>
            <a:ext cx="6054863" cy="830997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difference is always positive,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passes 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even if client has zero balance!</a:t>
            </a:r>
          </a:p>
        </p:txBody>
      </p:sp>
    </p:spTree>
    <p:extLst>
      <p:ext uri="{BB962C8B-B14F-4D97-AF65-F5344CB8AC3E}">
        <p14:creationId xmlns:p14="http://schemas.microsoft.com/office/powerpoint/2010/main" val="40098054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097211-889D-46B2-828B-CA968BBC5C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E4A19B-71F9-407F-9E14-E41FDDAC84DE}"/>
              </a:ext>
            </a:extLst>
          </p:cNvPr>
          <p:cNvSpPr txBox="1"/>
          <p:nvPr/>
        </p:nvSpPr>
        <p:spPr bwMode="auto">
          <a:xfrm>
            <a:off x="685800" y="1575712"/>
            <a:ext cx="3502882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Fixed in Solidity 0.80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E7E24D-126A-4EDE-B835-C590EADB36AA}"/>
              </a:ext>
            </a:extLst>
          </p:cNvPr>
          <p:cNvSpPr txBox="1"/>
          <p:nvPr/>
        </p:nvSpPr>
        <p:spPr bwMode="auto">
          <a:xfrm>
            <a:off x="685800" y="3538412"/>
            <a:ext cx="516359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if you </a:t>
            </a:r>
            <a:r>
              <a:rPr 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want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wrap-around?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DC14D1F8-7309-4BC1-94B1-92F1F416352A}"/>
              </a:ext>
            </a:extLst>
          </p:cNvPr>
          <p:cNvSpPr txBox="1"/>
          <p:nvPr/>
        </p:nvSpPr>
        <p:spPr bwMode="auto">
          <a:xfrm>
            <a:off x="685800" y="2557062"/>
            <a:ext cx="6764993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Underflow/overflow causes run-time error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CD1F4C-B4E3-919E-14BF-962C91A9CD3F}"/>
              </a:ext>
            </a:extLst>
          </p:cNvPr>
          <p:cNvSpPr/>
          <p:nvPr/>
        </p:nvSpPr>
        <p:spPr bwMode="auto">
          <a:xfrm>
            <a:off x="2286000" y="4407655"/>
            <a:ext cx="4571999" cy="156966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pragma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solidity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^0.8.0;</a:t>
            </a:r>
          </a:p>
          <a:p>
            <a:pPr algn="l"/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unchecked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myUint8--;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YOLO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5319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03930BF-F0CB-4131-9109-B16B8DCA4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Your code review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7BBC4FE-7626-4B18-A456-EA4C9A5FCF39}"/>
              </a:ext>
            </a:extLst>
          </p:cNvPr>
          <p:cNvGrpSpPr/>
          <p:nvPr/>
        </p:nvGrpSpPr>
        <p:grpSpPr>
          <a:xfrm>
            <a:off x="6945532" y="648655"/>
            <a:ext cx="3569674" cy="2875239"/>
            <a:chOff x="1097713" y="1510148"/>
            <a:chExt cx="3569674" cy="2875239"/>
          </a:xfrm>
        </p:grpSpPr>
        <p:pic>
          <p:nvPicPr>
            <p:cNvPr id="26" name="Picture 25" descr="Image result for hacker hoodie">
              <a:extLst>
                <a:ext uri="{FF2B5EF4-FFF2-40B4-BE49-F238E27FC236}">
                  <a16:creationId xmlns:a16="http://schemas.microsoft.com/office/drawing/2014/main" id="{6147DE72-E017-4153-BA02-347593FCFA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7883" y="2132044"/>
              <a:ext cx="2559504" cy="2253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Rounded Rectangular Callout 18">
              <a:extLst>
                <a:ext uri="{FF2B5EF4-FFF2-40B4-BE49-F238E27FC236}">
                  <a16:creationId xmlns:a16="http://schemas.microsoft.com/office/drawing/2014/main" id="{07321046-EA2F-479F-BFDC-112BECB4E4A5}"/>
                </a:ext>
              </a:extLst>
            </p:cNvPr>
            <p:cNvSpPr/>
            <p:nvPr/>
          </p:nvSpPr>
          <p:spPr bwMode="auto">
            <a:xfrm>
              <a:off x="1097713" y="1510148"/>
              <a:ext cx="1573877" cy="408623"/>
            </a:xfrm>
            <a:prstGeom prst="wedgeRoundRectCallout">
              <a:avLst>
                <a:gd name="adj1" fmla="val 51228"/>
                <a:gd name="adj2" fmla="val 188802"/>
                <a:gd name="adj3" fmla="val 16667"/>
              </a:avLst>
            </a:prstGeom>
            <a:solidFill>
              <a:schemeClr val="bg1"/>
            </a:solidFill>
            <a:ln w="762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800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Buon Giorno!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AutoShape 2" descr="Image result for bsd daem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4" name="AutoShape 4" descr="Image result for bsd daem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F92C5E-4B6B-4429-BA2B-14CB2BD34D32}"/>
              </a:ext>
            </a:extLst>
          </p:cNvPr>
          <p:cNvGrpSpPr/>
          <p:nvPr/>
        </p:nvGrpSpPr>
        <p:grpSpPr>
          <a:xfrm>
            <a:off x="503988" y="1783709"/>
            <a:ext cx="5407479" cy="4408330"/>
            <a:chOff x="1155246" y="773270"/>
            <a:chExt cx="5407479" cy="4408330"/>
          </a:xfrm>
        </p:grpSpPr>
        <p:pic>
          <p:nvPicPr>
            <p:cNvPr id="12" name="Picture 10" descr="Image result for hacker hoodi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81275" y="1676400"/>
              <a:ext cx="3981450" cy="3505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Rounded Rectangular Callout 18"/>
            <p:cNvSpPr/>
            <p:nvPr/>
          </p:nvSpPr>
          <p:spPr bwMode="auto">
            <a:xfrm>
              <a:off x="1155246" y="773270"/>
              <a:ext cx="2267481" cy="510778"/>
            </a:xfrm>
            <a:prstGeom prst="wedgeRoundRectCallout">
              <a:avLst>
                <a:gd name="adj1" fmla="val 72423"/>
                <a:gd name="adj2" fmla="val 294858"/>
                <a:gd name="adj3" fmla="val 16667"/>
              </a:avLst>
            </a:prstGeom>
            <a:noFill/>
            <a:ln w="762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az-Cyrl-AZ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Здравствуйте</a:t>
              </a:r>
              <a:r>
                <a:rPr lang="en-US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!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7A6C53F-45CD-410B-80E7-EF1E3D67A001}"/>
              </a:ext>
            </a:extLst>
          </p:cNvPr>
          <p:cNvGrpSpPr/>
          <p:nvPr/>
        </p:nvGrpSpPr>
        <p:grpSpPr>
          <a:xfrm>
            <a:off x="4083710" y="1589683"/>
            <a:ext cx="3246726" cy="2926317"/>
            <a:chOff x="1420661" y="1459070"/>
            <a:chExt cx="3246726" cy="2926317"/>
          </a:xfrm>
        </p:grpSpPr>
        <p:pic>
          <p:nvPicPr>
            <p:cNvPr id="11" name="Picture 10" descr="Image result for hacker hoodie">
              <a:extLst>
                <a:ext uri="{FF2B5EF4-FFF2-40B4-BE49-F238E27FC236}">
                  <a16:creationId xmlns:a16="http://schemas.microsoft.com/office/drawing/2014/main" id="{D53A042F-6361-4840-A9B8-C610B38CAE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7883" y="2132044"/>
              <a:ext cx="2559504" cy="2253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ounded Rectangular Callout 18">
              <a:extLst>
                <a:ext uri="{FF2B5EF4-FFF2-40B4-BE49-F238E27FC236}">
                  <a16:creationId xmlns:a16="http://schemas.microsoft.com/office/drawing/2014/main" id="{4E9EDB76-9FEC-47D7-83FE-83268DB2CA1B}"/>
                </a:ext>
              </a:extLst>
            </p:cNvPr>
            <p:cNvSpPr/>
            <p:nvPr/>
          </p:nvSpPr>
          <p:spPr bwMode="auto">
            <a:xfrm>
              <a:off x="1420661" y="1459070"/>
              <a:ext cx="927981" cy="510778"/>
            </a:xfrm>
            <a:prstGeom prst="wedgeRoundRectCallout">
              <a:avLst>
                <a:gd name="adj1" fmla="val 89972"/>
                <a:gd name="adj2" fmla="val 189488"/>
                <a:gd name="adj3" fmla="val 16667"/>
              </a:avLst>
            </a:prstGeom>
            <a:solidFill>
              <a:schemeClr val="bg1"/>
            </a:solidFill>
            <a:ln w="762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ja-JP" altLang="en-US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你好</a:t>
              </a:r>
              <a:r>
                <a:rPr lang="en-US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!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33D9934-6F8F-4D9E-8F01-BA13EE5FB286}"/>
              </a:ext>
            </a:extLst>
          </p:cNvPr>
          <p:cNvGrpSpPr/>
          <p:nvPr/>
        </p:nvGrpSpPr>
        <p:grpSpPr>
          <a:xfrm>
            <a:off x="6462424" y="2144614"/>
            <a:ext cx="3385797" cy="2875239"/>
            <a:chOff x="1281590" y="1510148"/>
            <a:chExt cx="3385797" cy="2875239"/>
          </a:xfrm>
        </p:grpSpPr>
        <p:pic>
          <p:nvPicPr>
            <p:cNvPr id="23" name="Picture 22" descr="Image result for hacker hoodie">
              <a:extLst>
                <a:ext uri="{FF2B5EF4-FFF2-40B4-BE49-F238E27FC236}">
                  <a16:creationId xmlns:a16="http://schemas.microsoft.com/office/drawing/2014/main" id="{B4248C2C-53B8-4CFD-A0A8-AE701D3D17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7883" y="2132044"/>
              <a:ext cx="2559504" cy="2253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Rounded Rectangular Callout 18">
              <a:extLst>
                <a:ext uri="{FF2B5EF4-FFF2-40B4-BE49-F238E27FC236}">
                  <a16:creationId xmlns:a16="http://schemas.microsoft.com/office/drawing/2014/main" id="{F16C1C93-BB52-48F2-BDA0-F17F1692B545}"/>
                </a:ext>
              </a:extLst>
            </p:cNvPr>
            <p:cNvSpPr/>
            <p:nvPr/>
          </p:nvSpPr>
          <p:spPr bwMode="auto">
            <a:xfrm>
              <a:off x="1281590" y="1510148"/>
              <a:ext cx="1206123" cy="408623"/>
            </a:xfrm>
            <a:prstGeom prst="wedgeRoundRectCallout">
              <a:avLst>
                <a:gd name="adj1" fmla="val 67490"/>
                <a:gd name="adj2" fmla="val 209353"/>
                <a:gd name="adj3" fmla="val 16667"/>
              </a:avLst>
            </a:prstGeom>
            <a:noFill/>
            <a:ln w="762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ko-KR" altLang="en-US" sz="1800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여보세요</a:t>
              </a:r>
              <a:r>
                <a:rPr lang="en-US" altLang="ko-KR" sz="1800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!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650AF62-AD4A-46E8-845A-552A45396E0C}"/>
              </a:ext>
            </a:extLst>
          </p:cNvPr>
          <p:cNvGrpSpPr/>
          <p:nvPr/>
        </p:nvGrpSpPr>
        <p:grpSpPr>
          <a:xfrm>
            <a:off x="5707073" y="3830361"/>
            <a:ext cx="3155979" cy="2875239"/>
            <a:chOff x="1511408" y="1510148"/>
            <a:chExt cx="3155979" cy="2875239"/>
          </a:xfrm>
        </p:grpSpPr>
        <p:pic>
          <p:nvPicPr>
            <p:cNvPr id="15" name="Picture 14" descr="Image result for hacker hoodie">
              <a:extLst>
                <a:ext uri="{FF2B5EF4-FFF2-40B4-BE49-F238E27FC236}">
                  <a16:creationId xmlns:a16="http://schemas.microsoft.com/office/drawing/2014/main" id="{302C3324-7B48-4535-9458-3A5A4161B2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7883" y="2132044"/>
              <a:ext cx="2559504" cy="2253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ounded Rectangular Callout 18">
              <a:extLst>
                <a:ext uri="{FF2B5EF4-FFF2-40B4-BE49-F238E27FC236}">
                  <a16:creationId xmlns:a16="http://schemas.microsoft.com/office/drawing/2014/main" id="{BD0ABB0A-C40E-4DA9-89DC-2CCC0E9D0879}"/>
                </a:ext>
              </a:extLst>
            </p:cNvPr>
            <p:cNvSpPr/>
            <p:nvPr/>
          </p:nvSpPr>
          <p:spPr bwMode="auto">
            <a:xfrm>
              <a:off x="1511408" y="1510148"/>
              <a:ext cx="746486" cy="408623"/>
            </a:xfrm>
            <a:prstGeom prst="wedgeRoundRectCallout">
              <a:avLst>
                <a:gd name="adj1" fmla="val 92881"/>
                <a:gd name="adj2" fmla="val 167110"/>
                <a:gd name="adj3" fmla="val 16667"/>
              </a:avLst>
            </a:prstGeom>
            <a:solidFill>
              <a:schemeClr val="bg1"/>
            </a:solidFill>
            <a:ln w="762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he-IL" sz="1800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שלום!</a:t>
              </a:r>
              <a:endParaRPr lang="en-US" sz="1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578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110" y="482600"/>
            <a:ext cx="9932220" cy="589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Happened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622430" y="1837322"/>
            <a:ext cx="597304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“Proof of Weak Hand” token price …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 bwMode="auto">
          <a:xfrm>
            <a:off x="622430" y="3519488"/>
            <a:ext cx="362471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Decreases when sold</a:t>
            </a:r>
          </a:p>
        </p:txBody>
      </p:sp>
      <p:sp>
        <p:nvSpPr>
          <p:cNvPr id="8" name="TextBox 3"/>
          <p:cNvSpPr txBox="1"/>
          <p:nvPr/>
        </p:nvSpPr>
        <p:spPr bwMode="auto">
          <a:xfrm>
            <a:off x="622430" y="2678405"/>
            <a:ext cx="3885999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Increases when bought</a:t>
            </a:r>
          </a:p>
        </p:txBody>
      </p:sp>
      <p:sp>
        <p:nvSpPr>
          <p:cNvPr id="9" name="TextBox 8"/>
          <p:cNvSpPr txBox="1"/>
          <p:nvPr/>
        </p:nvSpPr>
        <p:spPr bwMode="auto">
          <a:xfrm>
            <a:off x="622430" y="4360571"/>
            <a:ext cx="6423553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Pays dividends on sales while you hold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622430" y="5201654"/>
            <a:ext cx="288252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CC9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Lasted 3 days …</a:t>
            </a:r>
          </a:p>
        </p:txBody>
      </p:sp>
    </p:spTree>
    <p:extLst>
      <p:ext uri="{BB962C8B-B14F-4D97-AF65-F5344CB8AC3E}">
        <p14:creationId xmlns:p14="http://schemas.microsoft.com/office/powerpoint/2010/main" val="338897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110" y="482600"/>
            <a:ext cx="9932220" cy="589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Happened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6519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1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63923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2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3"/>
          <p:cNvSpPr txBox="1"/>
          <p:nvPr/>
        </p:nvSpPr>
        <p:spPr bwMode="auto">
          <a:xfrm>
            <a:off x="651925" y="2733424"/>
            <a:ext cx="18838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1</a:t>
            </a:r>
          </a:p>
        </p:txBody>
      </p:sp>
      <p:sp>
        <p:nvSpPr>
          <p:cNvPr id="16" name="TextBox 3"/>
          <p:cNvSpPr txBox="1"/>
          <p:nvPr/>
        </p:nvSpPr>
        <p:spPr bwMode="auto">
          <a:xfrm>
            <a:off x="6291335" y="2733424"/>
            <a:ext cx="18838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0</a:t>
            </a:r>
          </a:p>
        </p:txBody>
      </p:sp>
      <p:sp>
        <p:nvSpPr>
          <p:cNvPr id="17" name="Freeform 50"/>
          <p:cNvSpPr>
            <a:spLocks/>
          </p:cNvSpPr>
          <p:nvPr/>
        </p:nvSpPr>
        <p:spPr bwMode="auto">
          <a:xfrm>
            <a:off x="5280025" y="2215244"/>
            <a:ext cx="866775" cy="1041400"/>
          </a:xfrm>
          <a:custGeom>
            <a:avLst/>
            <a:gdLst>
              <a:gd name="T0" fmla="*/ 2147483647 w 546"/>
              <a:gd name="T1" fmla="*/ 0 h 656"/>
              <a:gd name="T2" fmla="*/ 2147483647 w 546"/>
              <a:gd name="T3" fmla="*/ 2147483647 h 656"/>
              <a:gd name="T4" fmla="*/ 2147483647 w 546"/>
              <a:gd name="T5" fmla="*/ 2147483647 h 656"/>
              <a:gd name="T6" fmla="*/ 0 w 546"/>
              <a:gd name="T7" fmla="*/ 2147483647 h 656"/>
              <a:gd name="T8" fmla="*/ 2147483647 w 546"/>
              <a:gd name="T9" fmla="*/ 2147483647 h 656"/>
              <a:gd name="T10" fmla="*/ 2147483647 w 546"/>
              <a:gd name="T11" fmla="*/ 2147483647 h 656"/>
              <a:gd name="T12" fmla="*/ 2147483647 w 546"/>
              <a:gd name="T13" fmla="*/ 0 h 6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546"/>
              <a:gd name="T22" fmla="*/ 0 h 656"/>
              <a:gd name="T23" fmla="*/ 546 w 546"/>
              <a:gd name="T24" fmla="*/ 656 h 6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546" h="656">
                <a:moveTo>
                  <a:pt x="546" y="0"/>
                </a:moveTo>
                <a:lnTo>
                  <a:pt x="79" y="308"/>
                </a:lnTo>
                <a:lnTo>
                  <a:pt x="248" y="348"/>
                </a:lnTo>
                <a:lnTo>
                  <a:pt x="0" y="656"/>
                </a:lnTo>
                <a:lnTo>
                  <a:pt x="497" y="298"/>
                </a:lnTo>
                <a:lnTo>
                  <a:pt x="358" y="269"/>
                </a:lnTo>
                <a:lnTo>
                  <a:pt x="546" y="0"/>
                </a:lnTo>
                <a:close/>
              </a:path>
            </a:pathLst>
          </a:custGeom>
          <a:solidFill>
            <a:srgbClr val="FFFF00"/>
          </a:solidFill>
          <a:ln w="38100">
            <a:solidFill>
              <a:srgbClr val="FF0066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latin typeface="Arial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88F223-3D07-C4CE-C7E0-B43E48AFF1E3}"/>
              </a:ext>
            </a:extLst>
          </p:cNvPr>
          <p:cNvSpPr/>
          <p:nvPr/>
        </p:nvSpPr>
        <p:spPr bwMode="auto">
          <a:xfrm>
            <a:off x="-136525" y="3647832"/>
            <a:ext cx="9417050" cy="193899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_amt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balance[_from] &gt; _amt);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-= _amt;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</p:spTree>
    <p:extLst>
      <p:ext uri="{BB962C8B-B14F-4D97-AF65-F5344CB8AC3E}">
        <p14:creationId xmlns:p14="http://schemas.microsoft.com/office/powerpoint/2010/main" val="72067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5" grpId="0" animBg="1"/>
      <p:bldP spid="16" grpId="0" animBg="1"/>
      <p:bldP spid="1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110" y="482600"/>
            <a:ext cx="9932220" cy="589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4AF161F-B94E-4E02-3D1F-A7DB15B3E374}"/>
              </a:ext>
            </a:extLst>
          </p:cNvPr>
          <p:cNvSpPr/>
          <p:nvPr/>
        </p:nvSpPr>
        <p:spPr bwMode="auto">
          <a:xfrm>
            <a:off x="-136525" y="3647832"/>
            <a:ext cx="9417050" cy="193899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_amt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balance[_from] &gt; _amt);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-= _amt;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Happened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6519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1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63923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2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3"/>
          <p:cNvSpPr txBox="1"/>
          <p:nvPr/>
        </p:nvSpPr>
        <p:spPr bwMode="auto">
          <a:xfrm>
            <a:off x="651925" y="2733424"/>
            <a:ext cx="18838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1</a:t>
            </a:r>
          </a:p>
        </p:txBody>
      </p:sp>
      <p:sp>
        <p:nvSpPr>
          <p:cNvPr id="16" name="TextBox 3"/>
          <p:cNvSpPr txBox="1"/>
          <p:nvPr/>
        </p:nvSpPr>
        <p:spPr bwMode="auto">
          <a:xfrm>
            <a:off x="6291335" y="2733424"/>
            <a:ext cx="18838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0</a:t>
            </a:r>
          </a:p>
        </p:txBody>
      </p:sp>
      <p:sp>
        <p:nvSpPr>
          <p:cNvPr id="17" name="Freeform 50"/>
          <p:cNvSpPr>
            <a:spLocks/>
          </p:cNvSpPr>
          <p:nvPr/>
        </p:nvSpPr>
        <p:spPr bwMode="auto">
          <a:xfrm>
            <a:off x="5280025" y="2215244"/>
            <a:ext cx="866775" cy="1041400"/>
          </a:xfrm>
          <a:custGeom>
            <a:avLst/>
            <a:gdLst>
              <a:gd name="T0" fmla="*/ 2147483647 w 546"/>
              <a:gd name="T1" fmla="*/ 0 h 656"/>
              <a:gd name="T2" fmla="*/ 2147483647 w 546"/>
              <a:gd name="T3" fmla="*/ 2147483647 h 656"/>
              <a:gd name="T4" fmla="*/ 2147483647 w 546"/>
              <a:gd name="T5" fmla="*/ 2147483647 h 656"/>
              <a:gd name="T6" fmla="*/ 0 w 546"/>
              <a:gd name="T7" fmla="*/ 2147483647 h 656"/>
              <a:gd name="T8" fmla="*/ 2147483647 w 546"/>
              <a:gd name="T9" fmla="*/ 2147483647 h 656"/>
              <a:gd name="T10" fmla="*/ 2147483647 w 546"/>
              <a:gd name="T11" fmla="*/ 2147483647 h 656"/>
              <a:gd name="T12" fmla="*/ 2147483647 w 546"/>
              <a:gd name="T13" fmla="*/ 0 h 6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546"/>
              <a:gd name="T22" fmla="*/ 0 h 656"/>
              <a:gd name="T23" fmla="*/ 546 w 546"/>
              <a:gd name="T24" fmla="*/ 656 h 6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546" h="656">
                <a:moveTo>
                  <a:pt x="546" y="0"/>
                </a:moveTo>
                <a:lnTo>
                  <a:pt x="79" y="308"/>
                </a:lnTo>
                <a:lnTo>
                  <a:pt x="248" y="348"/>
                </a:lnTo>
                <a:lnTo>
                  <a:pt x="0" y="656"/>
                </a:lnTo>
                <a:lnTo>
                  <a:pt x="497" y="298"/>
                </a:lnTo>
                <a:lnTo>
                  <a:pt x="358" y="269"/>
                </a:lnTo>
                <a:lnTo>
                  <a:pt x="546" y="0"/>
                </a:lnTo>
                <a:close/>
              </a:path>
            </a:pathLst>
          </a:custGeom>
          <a:solidFill>
            <a:srgbClr val="FFFF00"/>
          </a:solidFill>
          <a:ln w="38100">
            <a:solidFill>
              <a:srgbClr val="FF0066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latin typeface="Arial" pitchFamily="34" charset="0"/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245259" y="4078566"/>
            <a:ext cx="5682012" cy="486239"/>
          </a:xfrm>
          <a:prstGeom prst="wedgeRoundRectCallout">
            <a:avLst>
              <a:gd name="adj1" fmla="val -8357"/>
              <a:gd name="adj2" fmla="val 183624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16573" y="5312946"/>
            <a:ext cx="4963218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 source have enough money?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8046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110" y="482600"/>
            <a:ext cx="9932220" cy="589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84C0C4D-70F8-D2B5-1D9E-5AFB31F7A48B}"/>
              </a:ext>
            </a:extLst>
          </p:cNvPr>
          <p:cNvSpPr/>
          <p:nvPr/>
        </p:nvSpPr>
        <p:spPr bwMode="auto">
          <a:xfrm>
            <a:off x="-136525" y="3647832"/>
            <a:ext cx="9417050" cy="193899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_amt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balance[_from] &gt; _amt);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-= _amt;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Happened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6519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1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63923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2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3"/>
          <p:cNvSpPr txBox="1"/>
          <p:nvPr/>
        </p:nvSpPr>
        <p:spPr bwMode="auto">
          <a:xfrm>
            <a:off x="651925" y="2733424"/>
            <a:ext cx="18838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1</a:t>
            </a:r>
          </a:p>
        </p:txBody>
      </p:sp>
      <p:sp>
        <p:nvSpPr>
          <p:cNvPr id="16" name="TextBox 3"/>
          <p:cNvSpPr txBox="1"/>
          <p:nvPr/>
        </p:nvSpPr>
        <p:spPr bwMode="auto">
          <a:xfrm>
            <a:off x="6291335" y="2733424"/>
            <a:ext cx="18838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0</a:t>
            </a:r>
          </a:p>
        </p:txBody>
      </p:sp>
      <p:sp>
        <p:nvSpPr>
          <p:cNvPr id="17" name="Freeform 50"/>
          <p:cNvSpPr>
            <a:spLocks/>
          </p:cNvSpPr>
          <p:nvPr/>
        </p:nvSpPr>
        <p:spPr bwMode="auto">
          <a:xfrm>
            <a:off x="5280025" y="2215244"/>
            <a:ext cx="866775" cy="1041400"/>
          </a:xfrm>
          <a:custGeom>
            <a:avLst/>
            <a:gdLst>
              <a:gd name="T0" fmla="*/ 2147483647 w 546"/>
              <a:gd name="T1" fmla="*/ 0 h 656"/>
              <a:gd name="T2" fmla="*/ 2147483647 w 546"/>
              <a:gd name="T3" fmla="*/ 2147483647 h 656"/>
              <a:gd name="T4" fmla="*/ 2147483647 w 546"/>
              <a:gd name="T5" fmla="*/ 2147483647 h 656"/>
              <a:gd name="T6" fmla="*/ 0 w 546"/>
              <a:gd name="T7" fmla="*/ 2147483647 h 656"/>
              <a:gd name="T8" fmla="*/ 2147483647 w 546"/>
              <a:gd name="T9" fmla="*/ 2147483647 h 656"/>
              <a:gd name="T10" fmla="*/ 2147483647 w 546"/>
              <a:gd name="T11" fmla="*/ 2147483647 h 656"/>
              <a:gd name="T12" fmla="*/ 2147483647 w 546"/>
              <a:gd name="T13" fmla="*/ 0 h 6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546"/>
              <a:gd name="T22" fmla="*/ 0 h 656"/>
              <a:gd name="T23" fmla="*/ 546 w 546"/>
              <a:gd name="T24" fmla="*/ 656 h 6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546" h="656">
                <a:moveTo>
                  <a:pt x="546" y="0"/>
                </a:moveTo>
                <a:lnTo>
                  <a:pt x="79" y="308"/>
                </a:lnTo>
                <a:lnTo>
                  <a:pt x="248" y="348"/>
                </a:lnTo>
                <a:lnTo>
                  <a:pt x="0" y="656"/>
                </a:lnTo>
                <a:lnTo>
                  <a:pt x="497" y="298"/>
                </a:lnTo>
                <a:lnTo>
                  <a:pt x="358" y="269"/>
                </a:lnTo>
                <a:lnTo>
                  <a:pt x="546" y="0"/>
                </a:lnTo>
                <a:close/>
              </a:path>
            </a:pathLst>
          </a:custGeom>
          <a:solidFill>
            <a:srgbClr val="FFFF00"/>
          </a:solidFill>
          <a:ln w="38100">
            <a:solidFill>
              <a:srgbClr val="FF0066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latin typeface="Arial" pitchFamily="34" charset="0"/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164834" y="4399036"/>
            <a:ext cx="5011323" cy="597508"/>
          </a:xfrm>
          <a:prstGeom prst="wedgeRoundRectCallout">
            <a:avLst>
              <a:gd name="adj1" fmla="val 62327"/>
              <a:gd name="adj2" fmla="val -29928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938496" y="4414853"/>
            <a:ext cx="3470822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Debit source account …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55924" y="5747216"/>
            <a:ext cx="1705916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Oh, wait …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109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110" y="482600"/>
            <a:ext cx="9932220" cy="589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Happened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6519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1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63923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2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3"/>
          <p:cNvSpPr txBox="1"/>
          <p:nvPr/>
        </p:nvSpPr>
        <p:spPr bwMode="auto">
          <a:xfrm>
            <a:off x="651925" y="2733424"/>
            <a:ext cx="18838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1</a:t>
            </a:r>
          </a:p>
        </p:txBody>
      </p:sp>
      <p:sp>
        <p:nvSpPr>
          <p:cNvPr id="16" name="TextBox 3"/>
          <p:cNvSpPr txBox="1"/>
          <p:nvPr/>
        </p:nvSpPr>
        <p:spPr bwMode="auto">
          <a:xfrm>
            <a:off x="5548344" y="2735944"/>
            <a:ext cx="26467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0xff..ff</a:t>
            </a:r>
          </a:p>
        </p:txBody>
      </p:sp>
      <p:sp>
        <p:nvSpPr>
          <p:cNvPr id="17" name="Freeform 50"/>
          <p:cNvSpPr>
            <a:spLocks/>
          </p:cNvSpPr>
          <p:nvPr/>
        </p:nvSpPr>
        <p:spPr bwMode="auto">
          <a:xfrm>
            <a:off x="5280025" y="2215244"/>
            <a:ext cx="866775" cy="1041400"/>
          </a:xfrm>
          <a:custGeom>
            <a:avLst/>
            <a:gdLst>
              <a:gd name="T0" fmla="*/ 2147483647 w 546"/>
              <a:gd name="T1" fmla="*/ 0 h 656"/>
              <a:gd name="T2" fmla="*/ 2147483647 w 546"/>
              <a:gd name="T3" fmla="*/ 2147483647 h 656"/>
              <a:gd name="T4" fmla="*/ 2147483647 w 546"/>
              <a:gd name="T5" fmla="*/ 2147483647 h 656"/>
              <a:gd name="T6" fmla="*/ 0 w 546"/>
              <a:gd name="T7" fmla="*/ 2147483647 h 656"/>
              <a:gd name="T8" fmla="*/ 2147483647 w 546"/>
              <a:gd name="T9" fmla="*/ 2147483647 h 656"/>
              <a:gd name="T10" fmla="*/ 2147483647 w 546"/>
              <a:gd name="T11" fmla="*/ 2147483647 h 656"/>
              <a:gd name="T12" fmla="*/ 2147483647 w 546"/>
              <a:gd name="T13" fmla="*/ 0 h 65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546"/>
              <a:gd name="T22" fmla="*/ 0 h 656"/>
              <a:gd name="T23" fmla="*/ 546 w 546"/>
              <a:gd name="T24" fmla="*/ 656 h 65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546" h="656">
                <a:moveTo>
                  <a:pt x="546" y="0"/>
                </a:moveTo>
                <a:lnTo>
                  <a:pt x="79" y="308"/>
                </a:lnTo>
                <a:lnTo>
                  <a:pt x="248" y="348"/>
                </a:lnTo>
                <a:lnTo>
                  <a:pt x="0" y="656"/>
                </a:lnTo>
                <a:lnTo>
                  <a:pt x="497" y="298"/>
                </a:lnTo>
                <a:lnTo>
                  <a:pt x="358" y="269"/>
                </a:lnTo>
                <a:lnTo>
                  <a:pt x="546" y="0"/>
                </a:lnTo>
                <a:close/>
              </a:path>
            </a:pathLst>
          </a:custGeom>
          <a:solidFill>
            <a:srgbClr val="FFFF00"/>
          </a:solidFill>
          <a:ln w="38100">
            <a:solidFill>
              <a:srgbClr val="FF0066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latin typeface="Arial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F7E00C-9D20-14BF-6BA5-1944A09E14C0}"/>
              </a:ext>
            </a:extLst>
          </p:cNvPr>
          <p:cNvSpPr/>
          <p:nvPr/>
        </p:nvSpPr>
        <p:spPr bwMode="auto">
          <a:xfrm>
            <a:off x="-136525" y="3647832"/>
            <a:ext cx="9417050" cy="193899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_amt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 balance[_from] &gt; _amt);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balance[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-= _amt;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5" name="Rounded Rectangular Callout 10">
            <a:extLst>
              <a:ext uri="{FF2B5EF4-FFF2-40B4-BE49-F238E27FC236}">
                <a16:creationId xmlns:a16="http://schemas.microsoft.com/office/drawing/2014/main" id="{9E351A74-A4B6-9717-DA86-C9458B354599}"/>
              </a:ext>
            </a:extLst>
          </p:cNvPr>
          <p:cNvSpPr/>
          <p:nvPr/>
        </p:nvSpPr>
        <p:spPr bwMode="auto">
          <a:xfrm>
            <a:off x="164834" y="4399036"/>
            <a:ext cx="5011323" cy="597508"/>
          </a:xfrm>
          <a:prstGeom prst="wedgeRoundRectCallout">
            <a:avLst>
              <a:gd name="adj1" fmla="val 62327"/>
              <a:gd name="adj2" fmla="val -29928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944355" y="4226757"/>
            <a:ext cx="3421129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Debited wrong account!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6779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4110" y="482600"/>
            <a:ext cx="9932220" cy="589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Happened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6519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1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6392325" y="1848364"/>
            <a:ext cx="17828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Account 2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3"/>
          <p:cNvSpPr txBox="1"/>
          <p:nvPr/>
        </p:nvSpPr>
        <p:spPr bwMode="auto">
          <a:xfrm>
            <a:off x="651925" y="2733424"/>
            <a:ext cx="18838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1</a:t>
            </a:r>
          </a:p>
        </p:txBody>
      </p:sp>
      <p:sp>
        <p:nvSpPr>
          <p:cNvPr id="16" name="TextBox 3"/>
          <p:cNvSpPr txBox="1"/>
          <p:nvPr/>
        </p:nvSpPr>
        <p:spPr bwMode="auto">
          <a:xfrm>
            <a:off x="5548344" y="2735944"/>
            <a:ext cx="264675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0xff..ff</a:t>
            </a: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4572000" y="2489798"/>
            <a:ext cx="4280510" cy="1015511"/>
          </a:xfrm>
          <a:prstGeom prst="wedgeRoundRectCallout">
            <a:avLst>
              <a:gd name="adj1" fmla="val -32918"/>
              <a:gd name="adj2" fmla="val 111089"/>
              <a:gd name="adj3" fmla="val 16667"/>
            </a:avLst>
          </a:prstGeom>
          <a:noFill/>
          <a:ln w="76200" cap="flat" cmpd="sng" algn="ctr">
            <a:solidFill>
              <a:srgbClr val="FF66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350194" y="4255428"/>
            <a:ext cx="5143972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66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FFFF00"/>
                </a:solidFill>
                <a:latin typeface="+mn-lt"/>
                <a:cs typeface="Arial" panose="020B0604020202020204" pitchFamily="34" charset="0"/>
              </a:rPr>
              <a:t>0 – 1 = ~115 quattuorvigintillion ETH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+mn-lt"/>
              <a:cs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1409917" y="5284128"/>
            <a:ext cx="6324167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Actually absconded with ~$800K in Jan 2018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080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Happened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46</a:t>
            </a:fld>
            <a:endParaRPr lang="en-US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24095">
            <a:off x="276859" y="1734504"/>
            <a:ext cx="8753475" cy="555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950251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godzil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9632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Floating Point Precision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 bwMode="auto">
          <a:xfrm>
            <a:off x="1373527" y="2688221"/>
            <a:ext cx="5662273" cy="954107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Solidity does not support fixed or floating point numbers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1373527" y="6040798"/>
            <a:ext cx="613975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Round-off errors cause vulnerabilities</a:t>
            </a:r>
          </a:p>
        </p:txBody>
      </p:sp>
      <p:sp>
        <p:nvSpPr>
          <p:cNvPr id="13" name="TextBox 3"/>
          <p:cNvSpPr txBox="1"/>
          <p:nvPr/>
        </p:nvSpPr>
        <p:spPr bwMode="auto">
          <a:xfrm>
            <a:off x="1373527" y="4579953"/>
            <a:ext cx="4424609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Beware of rolling your own</a:t>
            </a:r>
          </a:p>
        </p:txBody>
      </p:sp>
    </p:spTree>
    <p:extLst>
      <p:ext uri="{BB962C8B-B14F-4D97-AF65-F5344CB8AC3E}">
        <p14:creationId xmlns:p14="http://schemas.microsoft.com/office/powerpoint/2010/main" val="156822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8C595A-3CE5-48A7-A55E-633D7D1DD01A}" type="slidenum">
              <a:rPr lang="x-none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91812" y="1000435"/>
            <a:ext cx="8799787" cy="22467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buyTokens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payable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tokens = 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US" sz="2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.value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2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weiPerEth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tokensPerEth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balances[</a:t>
            </a:r>
            <a:r>
              <a:rPr lang="en-US" sz="2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+= tokens; 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976701" y="2978480"/>
            <a:ext cx="4201791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math </a:t>
            </a:r>
            <a:r>
              <a:rPr lang="en-US" sz="2800" i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looks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correct…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976701" y="4544324"/>
            <a:ext cx="3344185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tokens assigned</a:t>
            </a:r>
          </a:p>
        </p:txBody>
      </p:sp>
      <p:sp>
        <p:nvSpPr>
          <p:cNvPr id="10" name="TextBox 3"/>
          <p:cNvSpPr txBox="1"/>
          <p:nvPr/>
        </p:nvSpPr>
        <p:spPr bwMode="auto">
          <a:xfrm>
            <a:off x="976701" y="3761402"/>
            <a:ext cx="5538696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if value is less than 1 ether …</a:t>
            </a:r>
          </a:p>
        </p:txBody>
      </p:sp>
    </p:spTree>
    <p:extLst>
      <p:ext uri="{BB962C8B-B14F-4D97-AF65-F5344CB8AC3E}">
        <p14:creationId xmlns:p14="http://schemas.microsoft.com/office/powerpoint/2010/main" val="2052487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8C595A-3CE5-48A7-A55E-633D7D1DD01A}" type="slidenum">
              <a:rPr lang="x-none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 bwMode="auto">
          <a:xfrm>
            <a:off x="1593037" y="3689680"/>
            <a:ext cx="396935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math is “correct” …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1593037" y="5725180"/>
            <a:ext cx="4245073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Rounding is always down</a:t>
            </a:r>
          </a:p>
        </p:txBody>
      </p:sp>
      <p:sp>
        <p:nvSpPr>
          <p:cNvPr id="10" name="TextBox 3"/>
          <p:cNvSpPr txBox="1"/>
          <p:nvPr/>
        </p:nvSpPr>
        <p:spPr bwMode="auto">
          <a:xfrm>
            <a:off x="1593037" y="4472602"/>
            <a:ext cx="6004103" cy="954107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Fewer than </a:t>
            </a:r>
            <a:r>
              <a:rPr lang="en-US" sz="2800" b="1" dirty="0" err="1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tokensPerEth</a:t>
            </a:r>
            <a:r>
              <a:rPr lang="en-US" sz="2800" b="1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10 tokens will result in 0 ether</a:t>
            </a:r>
          </a:p>
        </p:txBody>
      </p:sp>
      <p:sp>
        <p:nvSpPr>
          <p:cNvPr id="3" name="Text Box 3">
            <a:extLst>
              <a:ext uri="{FF2B5EF4-FFF2-40B4-BE49-F238E27FC236}">
                <a16:creationId xmlns:a16="http://schemas.microsoft.com/office/drawing/2014/main" id="{25BB4EC8-8E55-1606-3249-E951D763EF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812" y="1000435"/>
            <a:ext cx="8799787" cy="22467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/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buyTokens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payable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tokens = 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US" sz="2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.value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2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weiPerEth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sz="28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tokensPerEth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balances[</a:t>
            </a:r>
            <a:r>
              <a:rPr lang="en-US" sz="28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+= tokens; </a:t>
            </a:r>
          </a:p>
          <a:p>
            <a:pPr algn="l"/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65796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Next Four Lectures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 bwMode="auto">
          <a:xfrm>
            <a:off x="1638097" y="1968530"/>
            <a:ext cx="419166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16 Vulnerabilities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1638097" y="2950157"/>
            <a:ext cx="544251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common to all blockchains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1638097" y="3931784"/>
            <a:ext cx="582082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C0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are Solidity idiosyncrasies …</a:t>
            </a:r>
          </a:p>
        </p:txBody>
      </p:sp>
      <p:sp>
        <p:nvSpPr>
          <p:cNvPr id="8" name="TextBox 7"/>
          <p:cNvSpPr txBox="1"/>
          <p:nvPr/>
        </p:nvSpPr>
        <p:spPr bwMode="auto">
          <a:xfrm>
            <a:off x="2412797" y="4913410"/>
            <a:ext cx="5918403" cy="954107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8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+mj-lt"/>
              </a:rPr>
              <a:t>"nonsense is nonsense, but the history of nonsense is scholarship"</a:t>
            </a:r>
            <a:endParaRPr lang="en-US" sz="2800" dirty="0">
              <a:solidFill>
                <a:srgbClr val="FFFF00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443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Prevention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 bwMode="auto">
          <a:xfrm>
            <a:off x="670210" y="1837322"/>
            <a:ext cx="478528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Re-invent numerical analysis</a:t>
            </a:r>
            <a:endParaRPr lang="en-US" sz="2800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 bwMode="auto">
          <a:xfrm>
            <a:off x="670210" y="3868340"/>
            <a:ext cx="590578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convert variables into high precision</a:t>
            </a:r>
          </a:p>
        </p:txBody>
      </p:sp>
      <p:sp>
        <p:nvSpPr>
          <p:cNvPr id="6" name="TextBox 3"/>
          <p:cNvSpPr txBox="1"/>
          <p:nvPr/>
        </p:nvSpPr>
        <p:spPr bwMode="auto">
          <a:xfrm>
            <a:off x="670210" y="2852831"/>
            <a:ext cx="5442517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Commutative ops don’t commute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670210" y="4883848"/>
            <a:ext cx="548740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ratios and division are dangerous</a:t>
            </a:r>
          </a:p>
        </p:txBody>
      </p:sp>
    </p:spTree>
    <p:extLst>
      <p:ext uri="{BB962C8B-B14F-4D97-AF65-F5344CB8AC3E}">
        <p14:creationId xmlns:p14="http://schemas.microsoft.com/office/powerpoint/2010/main" val="3802890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10771">
            <a:off x="352736" y="1816968"/>
            <a:ext cx="9266914" cy="6769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Happened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51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 bwMode="auto">
          <a:xfrm>
            <a:off x="633901" y="3161285"/>
            <a:ext cx="6906816" cy="954107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</a:rPr>
              <a:t>“It's a mishmash of special numbers baked into the code.”</a:t>
            </a:r>
            <a:endParaRPr lang="en-US" sz="28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3"/>
          <p:cNvSpPr txBox="1"/>
          <p:nvPr/>
        </p:nvSpPr>
        <p:spPr bwMode="auto">
          <a:xfrm>
            <a:off x="633901" y="1707494"/>
            <a:ext cx="7738324" cy="1384995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</a:rPr>
              <a:t>“Bancor ended up reimplementing their own functions for arithmetic. That is, their own add, subtract, multiply, and exponentiation.”</a:t>
            </a:r>
            <a:endParaRPr lang="en-US" sz="28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 bwMode="auto">
          <a:xfrm>
            <a:off x="633901" y="5637980"/>
            <a:ext cx="7434442" cy="954107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800" dirty="0">
                <a:solidFill>
                  <a:srgbClr val="FFFF00"/>
                </a:solidFill>
              </a:rPr>
              <a:t>And even simple rounding errors can be problematic in this game. ”</a:t>
            </a:r>
            <a:endParaRPr lang="en-US" sz="28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 bwMode="auto">
          <a:xfrm>
            <a:off x="633901" y="4184188"/>
            <a:ext cx="7849699" cy="1384995"/>
          </a:xfrm>
          <a:prstGeom prst="rect">
            <a:avLst/>
          </a:prstGeom>
          <a:solidFill>
            <a:schemeClr val="bg1"/>
          </a:solidFill>
          <a:ln w="76200">
            <a:solidFill>
              <a:srgbClr val="00CC9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800" dirty="0">
                <a:solidFill>
                  <a:srgbClr val="FFFF00"/>
                </a:solidFill>
              </a:rPr>
              <a:t>Special magic constants litter Bancor code. So much so that we found it difficult to test this code for correctness ourselves.”</a:t>
            </a:r>
            <a:endParaRPr lang="en-US" sz="28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351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godzil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9632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Unexpected Ether Attack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 bwMode="auto">
          <a:xfrm>
            <a:off x="687499" y="2479050"/>
            <a:ext cx="772910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prevent others from taking your money</a:t>
            </a:r>
          </a:p>
        </p:txBody>
      </p:sp>
      <p:sp>
        <p:nvSpPr>
          <p:cNvPr id="9" name="TextBox 8"/>
          <p:cNvSpPr txBox="1"/>
          <p:nvPr/>
        </p:nvSpPr>
        <p:spPr bwMode="auto">
          <a:xfrm>
            <a:off x="687499" y="3863941"/>
            <a:ext cx="7999302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you can’t stop them from sending you money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687499" y="5248832"/>
            <a:ext cx="5856668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Surprisingly, this can be a bad thing</a:t>
            </a:r>
          </a:p>
        </p:txBody>
      </p:sp>
    </p:spTree>
    <p:extLst>
      <p:ext uri="{BB962C8B-B14F-4D97-AF65-F5344CB8AC3E}">
        <p14:creationId xmlns:p14="http://schemas.microsoft.com/office/powerpoint/2010/main" val="280342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Sending Ether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8C595A-3CE5-48A7-A55E-633D7D1DD01A}" type="slidenum">
              <a:rPr lang="x-none" smtClean="0"/>
              <a:pPr>
                <a:defRPr/>
              </a:pPr>
              <a:t>53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388621" y="2149643"/>
            <a:ext cx="8366759" cy="461665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destination.foo.</a:t>
            </a:r>
            <a:r>
              <a:rPr lang="fr-FR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)(arg)</a:t>
            </a:r>
          </a:p>
        </p:txBody>
      </p:sp>
      <p:sp>
        <p:nvSpPr>
          <p:cNvPr id="18" name="Down Arrow 17"/>
          <p:cNvSpPr/>
          <p:nvPr/>
        </p:nvSpPr>
        <p:spPr bwMode="auto">
          <a:xfrm>
            <a:off x="930433" y="2932255"/>
            <a:ext cx="7283135" cy="1104245"/>
          </a:xfrm>
          <a:prstGeom prst="downArrow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send 1000 wei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payable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rgbClr val="FF339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named f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unction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661706-5691-FB03-F9CC-764B19F02348}"/>
              </a:ext>
            </a:extLst>
          </p:cNvPr>
          <p:cNvSpPr/>
          <p:nvPr/>
        </p:nvSpPr>
        <p:spPr bwMode="auto">
          <a:xfrm>
            <a:off x="388621" y="4309408"/>
            <a:ext cx="8366759" cy="1938992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destination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payable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…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8150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Sending Ether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8C595A-3CE5-48A7-A55E-633D7D1DD01A}" type="slidenum">
              <a:rPr lang="x-none" smtClean="0"/>
              <a:pPr>
                <a:defRPr/>
              </a:pPr>
              <a:t>54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388621" y="2149643"/>
            <a:ext cx="8366759" cy="461665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destination.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transfer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18" name="Down Arrow 17"/>
          <p:cNvSpPr/>
          <p:nvPr/>
        </p:nvSpPr>
        <p:spPr bwMode="auto">
          <a:xfrm>
            <a:off x="828535" y="2932255"/>
            <a:ext cx="7486930" cy="1104245"/>
          </a:xfrm>
          <a:prstGeom prst="downArrow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send 1000 wei 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via 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payable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rgbClr val="FF66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fallback f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unction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6FD286-D891-50E0-84C6-13A9A953AF82}"/>
              </a:ext>
            </a:extLst>
          </p:cNvPr>
          <p:cNvSpPr/>
          <p:nvPr/>
        </p:nvSpPr>
        <p:spPr bwMode="auto">
          <a:xfrm>
            <a:off x="459378" y="4532174"/>
            <a:ext cx="8366759" cy="1569660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fr-F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destination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fr-F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fallback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fr-FR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exter</a:t>
            </a:r>
            <a:r>
              <a:rPr lang="fr-FR" dirty="0" err="1">
                <a:solidFill>
                  <a:srgbClr val="569CD6"/>
                </a:solidFill>
                <a:latin typeface="Consolas" panose="020B0609020204030204" pitchFamily="49" charset="0"/>
              </a:rPr>
              <a:t>nal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payable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…</a:t>
            </a:r>
          </a:p>
          <a:p>
            <a:pPr algn="l"/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</p:spTree>
    <p:extLst>
      <p:ext uri="{BB962C8B-B14F-4D97-AF65-F5344CB8AC3E}">
        <p14:creationId xmlns:p14="http://schemas.microsoft.com/office/powerpoint/2010/main" val="351756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Controlling Ether Receipt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55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 bwMode="auto">
          <a:xfrm>
            <a:off x="1531383" y="2222530"/>
            <a:ext cx="398218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Ether receipt triggers …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1531382" y="3125329"/>
            <a:ext cx="4717017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Function, named or fallback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1531382" y="4028128"/>
            <a:ext cx="4442242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Possible to refuse ether by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4116158" y="4930927"/>
            <a:ext cx="3286477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CCE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reverting (throwing)</a:t>
            </a:r>
          </a:p>
        </p:txBody>
      </p:sp>
      <p:sp>
        <p:nvSpPr>
          <p:cNvPr id="8" name="TextBox 7"/>
          <p:cNvSpPr txBox="1"/>
          <p:nvPr/>
        </p:nvSpPr>
        <p:spPr bwMode="auto">
          <a:xfrm>
            <a:off x="4116158" y="5833726"/>
            <a:ext cx="3026791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being payable</a:t>
            </a:r>
          </a:p>
        </p:txBody>
      </p:sp>
    </p:spTree>
    <p:extLst>
      <p:ext uri="{BB962C8B-B14F-4D97-AF65-F5344CB8AC3E}">
        <p14:creationId xmlns:p14="http://schemas.microsoft.com/office/powerpoint/2010/main" val="672867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Ether You Cannot Refuse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56</a:t>
            </a:fld>
            <a:endParaRPr lang="en-US" dirty="0"/>
          </a:p>
        </p:txBody>
      </p:sp>
      <p:sp>
        <p:nvSpPr>
          <p:cNvPr id="5" name="Down Arrow 4"/>
          <p:cNvSpPr/>
          <p:nvPr/>
        </p:nvSpPr>
        <p:spPr bwMode="auto">
          <a:xfrm>
            <a:off x="1205874" y="3637654"/>
            <a:ext cx="6732252" cy="1104245"/>
          </a:xfrm>
          <a:prstGeom prst="downArrow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send balance without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calling destination code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21A3B7-39C1-057C-A7BA-271539EA318A}"/>
              </a:ext>
            </a:extLst>
          </p:cNvPr>
          <p:cNvSpPr/>
          <p:nvPr/>
        </p:nvSpPr>
        <p:spPr bwMode="auto">
          <a:xfrm>
            <a:off x="2223136" y="2616669"/>
            <a:ext cx="4697729" cy="461665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selfdestruct(destination);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BFEF7C-4C7C-68C9-E863-73B43A17EAB6}"/>
              </a:ext>
            </a:extLst>
          </p:cNvPr>
          <p:cNvSpPr/>
          <p:nvPr/>
        </p:nvSpPr>
        <p:spPr bwMode="auto">
          <a:xfrm>
            <a:off x="459378" y="5002586"/>
            <a:ext cx="8366759" cy="1200329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fr-F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destination</a:t>
            </a:r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…</a:t>
            </a:r>
          </a:p>
          <a:p>
            <a:pPr algn="l"/>
            <a:r>
              <a:rPr lang="fr-F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</p:spTree>
    <p:extLst>
      <p:ext uri="{BB962C8B-B14F-4D97-AF65-F5344CB8AC3E}">
        <p14:creationId xmlns:p14="http://schemas.microsoft.com/office/powerpoint/2010/main" val="3619329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57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 bwMode="auto">
          <a:xfrm>
            <a:off x="1410980" y="2222530"/>
            <a:ext cx="3845925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gambling game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1410980" y="3124116"/>
            <a:ext cx="574388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Sequence of milestones (amounts)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1410980" y="4927288"/>
            <a:ext cx="7002238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player to reach each milestone wins!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1410980" y="4025702"/>
            <a:ext cx="6061275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Players send small ether amounts …</a:t>
            </a:r>
          </a:p>
        </p:txBody>
      </p:sp>
    </p:spTree>
    <p:extLst>
      <p:ext uri="{BB962C8B-B14F-4D97-AF65-F5344CB8AC3E}">
        <p14:creationId xmlns:p14="http://schemas.microsoft.com/office/powerpoint/2010/main" val="257578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388621" y="1690063"/>
            <a:ext cx="8366759" cy="3477875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EtherGame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targetAmount 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winner;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payable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.value ==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 Ether only"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balance =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).balance;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 &lt;= targetAmount,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"Game is over"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 == targetAmount)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winner =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…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7651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1C81D8-24F6-5C91-B879-EBFF791A2BD5}"/>
              </a:ext>
            </a:extLst>
          </p:cNvPr>
          <p:cNvSpPr/>
          <p:nvPr/>
        </p:nvSpPr>
        <p:spPr bwMode="auto">
          <a:xfrm>
            <a:off x="388621" y="1690063"/>
            <a:ext cx="8366759" cy="3477875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EtherGame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targetAmount 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winner;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payable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.value ==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 Ether only"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balance =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).balance;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 &lt;= targetAmount,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"Game is over"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 == targetAmount)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winner =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…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59</a:t>
            </a:fld>
            <a:endParaRPr lang="en-US" dirty="0"/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793238" y="2855642"/>
            <a:ext cx="6652591" cy="573358"/>
          </a:xfrm>
          <a:prstGeom prst="wedgeRoundRectCallout">
            <a:avLst>
              <a:gd name="adj1" fmla="val -8147"/>
              <a:gd name="adj2" fmla="val 158105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554288" y="4132914"/>
            <a:ext cx="4247693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play must be 1 ether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415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Image result for godzil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9632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Re-Entrancy Attack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 bwMode="auto">
          <a:xfrm>
            <a:off x="1302632" y="2306576"/>
            <a:ext cx="4301177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 external contract …</a:t>
            </a:r>
          </a:p>
        </p:txBody>
      </p:sp>
      <p:sp>
        <p:nvSpPr>
          <p:cNvPr id="7" name="TextBox 3"/>
          <p:cNvSpPr txBox="1"/>
          <p:nvPr/>
        </p:nvSpPr>
        <p:spPr bwMode="auto">
          <a:xfrm>
            <a:off x="1302632" y="3452104"/>
            <a:ext cx="637866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Who unexpectedly calls you back …</a:t>
            </a:r>
            <a:endParaRPr lang="en-US" sz="2800" b="1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3"/>
          <p:cNvSpPr txBox="1"/>
          <p:nvPr/>
        </p:nvSpPr>
        <p:spPr bwMode="auto">
          <a:xfrm>
            <a:off x="1302632" y="4597632"/>
            <a:ext cx="675697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CCE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you were not expecting visitors!</a:t>
            </a:r>
            <a:endParaRPr lang="en-US" sz="2800" b="1" i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83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1C81D8-24F6-5C91-B879-EBFF791A2BD5}"/>
              </a:ext>
            </a:extLst>
          </p:cNvPr>
          <p:cNvSpPr/>
          <p:nvPr/>
        </p:nvSpPr>
        <p:spPr bwMode="auto">
          <a:xfrm>
            <a:off x="388621" y="1690063"/>
            <a:ext cx="8366759" cy="3477875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EtherGame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targetAmount 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winner;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payable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.value ==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 Ether only"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balance =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).balance;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 &lt;= targetAmount,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"Game is over"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 == targetAmount)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winner =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…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60</a:t>
            </a:fld>
            <a:endParaRPr lang="en-US" dirty="0"/>
          </a:p>
        </p:txBody>
      </p:sp>
      <p:sp>
        <p:nvSpPr>
          <p:cNvPr id="2" name="Rounded Rectangular Callout 4">
            <a:extLst>
              <a:ext uri="{FF2B5EF4-FFF2-40B4-BE49-F238E27FC236}">
                <a16:creationId xmlns:a16="http://schemas.microsoft.com/office/drawing/2014/main" id="{297DCAB3-992D-5C1D-4469-E0D8FD62F93B}"/>
              </a:ext>
            </a:extLst>
          </p:cNvPr>
          <p:cNvSpPr/>
          <p:nvPr/>
        </p:nvSpPr>
        <p:spPr bwMode="auto">
          <a:xfrm>
            <a:off x="710294" y="3142321"/>
            <a:ext cx="5527220" cy="573358"/>
          </a:xfrm>
          <a:prstGeom prst="wedgeRoundRectCallout">
            <a:avLst>
              <a:gd name="adj1" fmla="val -8147"/>
              <a:gd name="adj2" fmla="val 158105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72CFE8-4D6E-3841-6E52-939B53797C33}"/>
              </a:ext>
            </a:extLst>
          </p:cNvPr>
          <p:cNvSpPr/>
          <p:nvPr/>
        </p:nvSpPr>
        <p:spPr bwMode="auto">
          <a:xfrm>
            <a:off x="1393350" y="4531456"/>
            <a:ext cx="4418809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 current balance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43494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1C81D8-24F6-5C91-B879-EBFF791A2BD5}"/>
              </a:ext>
            </a:extLst>
          </p:cNvPr>
          <p:cNvSpPr/>
          <p:nvPr/>
        </p:nvSpPr>
        <p:spPr bwMode="auto">
          <a:xfrm>
            <a:off x="388621" y="1690063"/>
            <a:ext cx="8366759" cy="3477875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EtherGame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targetAmount 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winner;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payable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.value ==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 Ether only"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balance =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).balance;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 &lt;= targetAmount,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"Game is over"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 == targetAmount)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winner =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…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61</a:t>
            </a:fld>
            <a:endParaRPr lang="en-US" dirty="0"/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DD49ADE8-7D1B-6972-E6C7-783EE6C6E0AB}"/>
              </a:ext>
            </a:extLst>
          </p:cNvPr>
          <p:cNvSpPr/>
          <p:nvPr/>
        </p:nvSpPr>
        <p:spPr bwMode="auto">
          <a:xfrm>
            <a:off x="822960" y="3836829"/>
            <a:ext cx="4556760" cy="988264"/>
          </a:xfrm>
          <a:prstGeom prst="wedgeRoundRectCallout">
            <a:avLst>
              <a:gd name="adj1" fmla="val 31306"/>
              <a:gd name="adj2" fmla="val 103992"/>
              <a:gd name="adj3" fmla="val 16667"/>
            </a:avLst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FFDCE9-D6EB-6CCD-C093-6DD8FF5EA9A3}"/>
              </a:ext>
            </a:extLst>
          </p:cNvPr>
          <p:cNvSpPr/>
          <p:nvPr/>
        </p:nvSpPr>
        <p:spPr bwMode="auto">
          <a:xfrm>
            <a:off x="1771106" y="5504466"/>
            <a:ext cx="5135880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Player wins if it hits target amount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5010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1C81D8-24F6-5C91-B879-EBFF791A2BD5}"/>
              </a:ext>
            </a:extLst>
          </p:cNvPr>
          <p:cNvSpPr/>
          <p:nvPr/>
        </p:nvSpPr>
        <p:spPr bwMode="auto">
          <a:xfrm>
            <a:off x="388621" y="1690063"/>
            <a:ext cx="8366759" cy="3477875"/>
          </a:xfrm>
          <a:prstGeom prst="rect">
            <a:avLst/>
          </a:prstGeom>
          <a:solidFill>
            <a:schemeClr val="bg1"/>
          </a:solidFill>
          <a:ln w="76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contract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EtherGame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targetAmount 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winner;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payable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.value ==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ether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 Ether only"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balance =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).balance;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(balance &lt;= targetAmount,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"Game is over"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(balance == targetAmount) {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winner =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msg.sender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algn="l"/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…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62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E329BB-AD8D-4149-048F-C6FFDE8A1115}"/>
              </a:ext>
            </a:extLst>
          </p:cNvPr>
          <p:cNvSpPr/>
          <p:nvPr/>
        </p:nvSpPr>
        <p:spPr bwMode="auto">
          <a:xfrm>
            <a:off x="465364" y="5015671"/>
            <a:ext cx="7040336" cy="138499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adversary transfers 0.0001 ether via 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selfdestruct()</a:t>
            </a:r>
            <a:r>
              <a:rPr lang="en-US" sz="2800" dirty="0">
                <a:solidFill>
                  <a:srgbClr val="FFFF00"/>
                </a:solidFill>
                <a:latin typeface="+mn-lt"/>
                <a:cs typeface="Courier New" panose="02070309020205020404" pitchFamily="49" charset="0"/>
              </a:rPr>
              <a:t>,</a:t>
            </a:r>
            <a:r>
              <a:rPr lang="en-US" sz="2800" b="1" dirty="0">
                <a:solidFill>
                  <a:srgbClr val="FFFF00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kumimoji="0" 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cs typeface="Arial" panose="020B0604020202020204" pitchFamily="34" charset="0"/>
              </a:rPr>
              <a:t>this.balance </a:t>
            </a:r>
            <a:r>
              <a:rPr kumimoji="0" lang="en-US" sz="28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becomes slightly off,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comparison fails!</a:t>
            </a:r>
            <a:endParaRPr kumimoji="0" lang="en-US" sz="28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ounded Rectangular Callout 5">
            <a:extLst>
              <a:ext uri="{FF2B5EF4-FFF2-40B4-BE49-F238E27FC236}">
                <a16:creationId xmlns:a16="http://schemas.microsoft.com/office/drawing/2014/main" id="{5BD444D7-E543-98D7-1445-77E82904A311}"/>
              </a:ext>
            </a:extLst>
          </p:cNvPr>
          <p:cNvSpPr/>
          <p:nvPr/>
        </p:nvSpPr>
        <p:spPr bwMode="auto">
          <a:xfrm>
            <a:off x="568778" y="3051440"/>
            <a:ext cx="6713220" cy="573358"/>
          </a:xfrm>
          <a:prstGeom prst="wedgeRoundRectCallout">
            <a:avLst>
              <a:gd name="adj1" fmla="val 32935"/>
              <a:gd name="adj2" fmla="val 253794"/>
              <a:gd name="adj3" fmla="val 16667"/>
            </a:avLst>
          </a:prstGeom>
          <a:noFill/>
          <a:ln w="76200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4127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Prevention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63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 bwMode="auto">
          <a:xfrm>
            <a:off x="953780" y="2679730"/>
            <a:ext cx="761872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Never rely on exact value of 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this.balance</a:t>
            </a:r>
            <a:r>
              <a:rPr lang="en-US" sz="2800" b="1" dirty="0">
                <a:solidFill>
                  <a:srgbClr val="FFFF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!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953780" y="3581316"/>
            <a:ext cx="7061549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payable functions track own transfers</a:t>
            </a:r>
          </a:p>
        </p:txBody>
      </p:sp>
    </p:spTree>
    <p:extLst>
      <p:ext uri="{BB962C8B-B14F-4D97-AF65-F5344CB8AC3E}">
        <p14:creationId xmlns:p14="http://schemas.microsoft.com/office/powerpoint/2010/main" val="1606037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godzil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9632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DelegateCall Attack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64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 bwMode="auto">
          <a:xfrm>
            <a:off x="495300" y="3223973"/>
            <a:ext cx="5440913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call</a:t>
            </a:r>
            <a:r>
              <a:rPr lang="en-US" sz="28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executes in remote context</a:t>
            </a:r>
          </a:p>
        </p:txBody>
      </p:sp>
      <p:sp>
        <p:nvSpPr>
          <p:cNvPr id="8" name="TextBox 7"/>
          <p:cNvSpPr txBox="1"/>
          <p:nvPr/>
        </p:nvSpPr>
        <p:spPr bwMode="auto">
          <a:xfrm>
            <a:off x="495300" y="4443856"/>
            <a:ext cx="7166193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delegatecall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executes in caller’s context</a:t>
            </a:r>
            <a:endParaRPr lang="en-US" sz="2800" dirty="0">
              <a:solidFill>
                <a:srgbClr val="FFC000"/>
              </a:solidFill>
              <a:latin typeface="Consolas" panose="020B0609020204030204" pitchFamily="49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 bwMode="auto">
          <a:xfrm>
            <a:off x="495300" y="5663740"/>
            <a:ext cx="3902030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distinction matters!</a:t>
            </a:r>
          </a:p>
        </p:txBody>
      </p:sp>
      <p:sp>
        <p:nvSpPr>
          <p:cNvPr id="9" name="TextBox 8"/>
          <p:cNvSpPr txBox="1"/>
          <p:nvPr/>
        </p:nvSpPr>
        <p:spPr bwMode="auto">
          <a:xfrm>
            <a:off x="495300" y="2004090"/>
            <a:ext cx="8273355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are 2 ways to call other contracts’ functions</a:t>
            </a:r>
          </a:p>
        </p:txBody>
      </p:sp>
    </p:spTree>
    <p:extLst>
      <p:ext uri="{BB962C8B-B14F-4D97-AF65-F5344CB8AC3E}">
        <p14:creationId xmlns:p14="http://schemas.microsoft.com/office/powerpoint/2010/main" val="88695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9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DelegateCall Opcode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65</a:t>
            </a:fld>
            <a:endParaRPr lang="en-US" dirty="0"/>
          </a:p>
        </p:txBody>
      </p:sp>
      <p:sp>
        <p:nvSpPr>
          <p:cNvPr id="4" name="Horizontal Scroll 3"/>
          <p:cNvSpPr/>
          <p:nvPr/>
        </p:nvSpPr>
        <p:spPr bwMode="auto">
          <a:xfrm>
            <a:off x="682809" y="1815010"/>
            <a:ext cx="2779663" cy="3618050"/>
          </a:xfrm>
          <a:prstGeom prst="horizontalScroll">
            <a:avLst/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Contract A</a:t>
            </a:r>
          </a:p>
        </p:txBody>
      </p:sp>
      <p:sp>
        <p:nvSpPr>
          <p:cNvPr id="7" name="Horizontal Scroll 6"/>
          <p:cNvSpPr/>
          <p:nvPr/>
        </p:nvSpPr>
        <p:spPr bwMode="auto">
          <a:xfrm>
            <a:off x="5681529" y="1815010"/>
            <a:ext cx="2779663" cy="3618050"/>
          </a:xfrm>
          <a:prstGeom prst="horizontalScroll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Contract B</a:t>
            </a:r>
          </a:p>
        </p:txBody>
      </p:sp>
      <p:sp>
        <p:nvSpPr>
          <p:cNvPr id="13" name="Horizontal Scroll 12"/>
          <p:cNvSpPr/>
          <p:nvPr/>
        </p:nvSpPr>
        <p:spPr bwMode="auto">
          <a:xfrm>
            <a:off x="1010551" y="3598413"/>
            <a:ext cx="2187422" cy="1595021"/>
          </a:xfrm>
          <a:prstGeom prst="horizontalScroll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Copy of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Contract B’s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1994553" y="5958870"/>
            <a:ext cx="5269328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runs in A’s address space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1994553" y="5311150"/>
            <a:ext cx="5669501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delegatecall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 B’s function …</a:t>
            </a:r>
          </a:p>
        </p:txBody>
      </p:sp>
      <p:sp>
        <p:nvSpPr>
          <p:cNvPr id="14" name="Right Arrow 13"/>
          <p:cNvSpPr/>
          <p:nvPr/>
        </p:nvSpPr>
        <p:spPr bwMode="auto">
          <a:xfrm>
            <a:off x="3887299" y="2515707"/>
            <a:ext cx="2059007" cy="794802"/>
          </a:xfrm>
          <a:prstGeom prst="rightArrow">
            <a:avLst/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delegatecall</a:t>
            </a:r>
          </a:p>
        </p:txBody>
      </p:sp>
      <p:sp>
        <p:nvSpPr>
          <p:cNvPr id="15" name="Right Arrow 14"/>
          <p:cNvSpPr/>
          <p:nvPr/>
        </p:nvSpPr>
        <p:spPr bwMode="auto">
          <a:xfrm flipH="1">
            <a:off x="3048000" y="3647824"/>
            <a:ext cx="2095500" cy="917079"/>
          </a:xfrm>
          <a:prstGeom prst="rightArrow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copy code</a:t>
            </a:r>
          </a:p>
        </p:txBody>
      </p:sp>
    </p:spTree>
    <p:extLst>
      <p:ext uri="{BB962C8B-B14F-4D97-AF65-F5344CB8AC3E}">
        <p14:creationId xmlns:p14="http://schemas.microsoft.com/office/powerpoint/2010/main" val="415951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 animBg="1"/>
      <p:bldP spid="10" grpId="0" animBg="1"/>
      <p:bldP spid="14" grpId="0" animBg="1"/>
      <p:bldP spid="15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Composite Wallet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66</a:t>
            </a:fld>
            <a:endParaRPr lang="en-US" dirty="0"/>
          </a:p>
        </p:txBody>
      </p:sp>
      <p:sp>
        <p:nvSpPr>
          <p:cNvPr id="4" name="Horizontal Scroll 3"/>
          <p:cNvSpPr/>
          <p:nvPr/>
        </p:nvSpPr>
        <p:spPr bwMode="auto">
          <a:xfrm>
            <a:off x="682809" y="1815010"/>
            <a:ext cx="2779663" cy="3618050"/>
          </a:xfrm>
          <a:prstGeom prst="horizontalScroll">
            <a:avLst/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A</a:t>
            </a:r>
          </a:p>
        </p:txBody>
      </p:sp>
      <p:sp>
        <p:nvSpPr>
          <p:cNvPr id="7" name="Horizontal Scroll 6"/>
          <p:cNvSpPr/>
          <p:nvPr/>
        </p:nvSpPr>
        <p:spPr bwMode="auto">
          <a:xfrm>
            <a:off x="5681529" y="2013130"/>
            <a:ext cx="2779663" cy="3618050"/>
          </a:xfrm>
          <a:prstGeom prst="horizontalScroll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Library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(uninitialized)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ight Arrow 7"/>
          <p:cNvSpPr/>
          <p:nvPr/>
        </p:nvSpPr>
        <p:spPr bwMode="auto">
          <a:xfrm>
            <a:off x="4188009" y="2852148"/>
            <a:ext cx="1143000" cy="579120"/>
          </a:xfrm>
          <a:prstGeom prst="rightArrow">
            <a:avLst/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1448453" y="6080780"/>
            <a:ext cx="2103461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data</a:t>
            </a:r>
          </a:p>
        </p:txBody>
      </p:sp>
      <p:sp>
        <p:nvSpPr>
          <p:cNvPr id="11" name="Horizontal Scroll 10"/>
          <p:cNvSpPr/>
          <p:nvPr/>
        </p:nvSpPr>
        <p:spPr bwMode="auto">
          <a:xfrm>
            <a:off x="1285223" y="2356050"/>
            <a:ext cx="2779663" cy="3618050"/>
          </a:xfrm>
          <a:prstGeom prst="horizontalScroll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B</a:t>
            </a:r>
          </a:p>
        </p:txBody>
      </p:sp>
      <p:sp>
        <p:nvSpPr>
          <p:cNvPr id="12" name="Right Arrow 11"/>
          <p:cNvSpPr/>
          <p:nvPr/>
        </p:nvSpPr>
        <p:spPr bwMode="auto">
          <a:xfrm>
            <a:off x="4340409" y="3479256"/>
            <a:ext cx="1143000" cy="57912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 bwMode="auto">
          <a:xfrm>
            <a:off x="6127133" y="6080780"/>
            <a:ext cx="230543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Shared Code</a:t>
            </a:r>
          </a:p>
        </p:txBody>
      </p:sp>
    </p:spTree>
    <p:extLst>
      <p:ext uri="{BB962C8B-B14F-4D97-AF65-F5344CB8AC3E}">
        <p14:creationId xmlns:p14="http://schemas.microsoft.com/office/powerpoint/2010/main" val="348985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Composite Wallet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67</a:t>
            </a:fld>
            <a:endParaRPr lang="en-US" dirty="0"/>
          </a:p>
        </p:txBody>
      </p:sp>
      <p:sp>
        <p:nvSpPr>
          <p:cNvPr id="4" name="Horizontal Scroll 3"/>
          <p:cNvSpPr/>
          <p:nvPr/>
        </p:nvSpPr>
        <p:spPr bwMode="auto">
          <a:xfrm>
            <a:off x="682809" y="1815010"/>
            <a:ext cx="2779663" cy="3618050"/>
          </a:xfrm>
          <a:prstGeom prst="horizontalScroll">
            <a:avLst/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A</a:t>
            </a:r>
          </a:p>
        </p:txBody>
      </p:sp>
      <p:sp>
        <p:nvSpPr>
          <p:cNvPr id="7" name="Horizontal Scroll 6"/>
          <p:cNvSpPr/>
          <p:nvPr/>
        </p:nvSpPr>
        <p:spPr bwMode="auto">
          <a:xfrm>
            <a:off x="5681529" y="2013130"/>
            <a:ext cx="2779663" cy="3618050"/>
          </a:xfrm>
          <a:prstGeom prst="horizontalScroll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Library</a:t>
            </a:r>
          </a:p>
          <a:p>
            <a:r>
              <a:rPr lang="en-US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(uninitialized)</a:t>
            </a:r>
          </a:p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ight Arrow 7"/>
          <p:cNvSpPr/>
          <p:nvPr/>
        </p:nvSpPr>
        <p:spPr bwMode="auto">
          <a:xfrm>
            <a:off x="4188009" y="2852148"/>
            <a:ext cx="1143000" cy="579120"/>
          </a:xfrm>
          <a:prstGeom prst="rightArrow">
            <a:avLst/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1448453" y="6080780"/>
            <a:ext cx="2103461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data</a:t>
            </a:r>
          </a:p>
        </p:txBody>
      </p:sp>
      <p:sp>
        <p:nvSpPr>
          <p:cNvPr id="11" name="Horizontal Scroll 10"/>
          <p:cNvSpPr/>
          <p:nvPr/>
        </p:nvSpPr>
        <p:spPr bwMode="auto">
          <a:xfrm>
            <a:off x="1285223" y="2356050"/>
            <a:ext cx="2779663" cy="3618050"/>
          </a:xfrm>
          <a:prstGeom prst="horizontalScroll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B</a:t>
            </a:r>
          </a:p>
        </p:txBody>
      </p:sp>
      <p:sp>
        <p:nvSpPr>
          <p:cNvPr id="12" name="Right Arrow 11"/>
          <p:cNvSpPr/>
          <p:nvPr/>
        </p:nvSpPr>
        <p:spPr bwMode="auto">
          <a:xfrm>
            <a:off x="4340409" y="3479256"/>
            <a:ext cx="1143000" cy="57912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 bwMode="auto">
          <a:xfrm>
            <a:off x="6127133" y="6080780"/>
            <a:ext cx="230543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Shared Code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388621" y="4706928"/>
            <a:ext cx="8436972" cy="461665"/>
          </a:xfrm>
          <a:prstGeom prst="rect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address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constant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_walletLibrary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0x863df6b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...;</a:t>
            </a:r>
          </a:p>
        </p:txBody>
      </p:sp>
      <p:sp>
        <p:nvSpPr>
          <p:cNvPr id="15" name="TextBox 14"/>
          <p:cNvSpPr txBox="1"/>
          <p:nvPr/>
        </p:nvSpPr>
        <p:spPr bwMode="auto">
          <a:xfrm>
            <a:off x="396722" y="4058376"/>
            <a:ext cx="2505814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hardwired link </a:t>
            </a:r>
          </a:p>
        </p:txBody>
      </p:sp>
    </p:spTree>
    <p:extLst>
      <p:ext uri="{BB962C8B-B14F-4D97-AF65-F5344CB8AC3E}">
        <p14:creationId xmlns:p14="http://schemas.microsoft.com/office/powerpoint/2010/main" val="300575547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Each Call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>
              <a:defRPr/>
            </a:pPr>
            <a:fld id="{D65C4E5D-DA99-460E-9E68-E8A28959880C}" type="slidenum">
              <a:rPr lang="x-none" smtClean="0"/>
              <a:pPr algn="ctr">
                <a:defRPr/>
              </a:pPr>
              <a:t>68</a:t>
            </a:fld>
            <a:endParaRPr lang="en-US" dirty="0"/>
          </a:p>
        </p:txBody>
      </p:sp>
      <p:sp>
        <p:nvSpPr>
          <p:cNvPr id="7" name="Horizontal Scroll 6"/>
          <p:cNvSpPr/>
          <p:nvPr/>
        </p:nvSpPr>
        <p:spPr bwMode="auto">
          <a:xfrm>
            <a:off x="5681529" y="2013130"/>
            <a:ext cx="2779663" cy="3618050"/>
          </a:xfrm>
          <a:prstGeom prst="horizontalScroll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Library</a:t>
            </a:r>
          </a:p>
          <a:p>
            <a:pPr algn="ctr"/>
            <a:r>
              <a:rPr lang="en-US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(uninitialized)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1448453" y="6080780"/>
            <a:ext cx="2103461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data</a:t>
            </a:r>
          </a:p>
        </p:txBody>
      </p:sp>
      <p:sp>
        <p:nvSpPr>
          <p:cNvPr id="11" name="Horizontal Scroll 10"/>
          <p:cNvSpPr/>
          <p:nvPr/>
        </p:nvSpPr>
        <p:spPr bwMode="auto">
          <a:xfrm>
            <a:off x="1285223" y="2356050"/>
            <a:ext cx="2779663" cy="3618050"/>
          </a:xfrm>
          <a:prstGeom prst="horizontalScroll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B</a:t>
            </a:r>
          </a:p>
        </p:txBody>
      </p:sp>
      <p:sp>
        <p:nvSpPr>
          <p:cNvPr id="14" name="TextBox 13"/>
          <p:cNvSpPr txBox="1"/>
          <p:nvPr/>
        </p:nvSpPr>
        <p:spPr bwMode="auto">
          <a:xfrm>
            <a:off x="6127133" y="6080780"/>
            <a:ext cx="230543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Shared Code</a:t>
            </a:r>
          </a:p>
        </p:txBody>
      </p:sp>
      <p:sp>
        <p:nvSpPr>
          <p:cNvPr id="17" name="Horizontal Scroll 16"/>
          <p:cNvSpPr/>
          <p:nvPr/>
        </p:nvSpPr>
        <p:spPr bwMode="auto">
          <a:xfrm>
            <a:off x="1844423" y="3953167"/>
            <a:ext cx="2376787" cy="1697808"/>
          </a:xfrm>
          <a:prstGeom prst="horizontalScroll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Copy of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Library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ight Arrow 17"/>
          <p:cNvSpPr/>
          <p:nvPr/>
        </p:nvSpPr>
        <p:spPr bwMode="auto">
          <a:xfrm>
            <a:off x="4340409" y="3479256"/>
            <a:ext cx="1143000" cy="57912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ight Arrow 18"/>
          <p:cNvSpPr/>
          <p:nvPr/>
        </p:nvSpPr>
        <p:spPr bwMode="auto">
          <a:xfrm flipH="1">
            <a:off x="4263005" y="4408915"/>
            <a:ext cx="1250883" cy="579120"/>
          </a:xfrm>
          <a:prstGeom prst="rightArrow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799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Attack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>
              <a:defRPr/>
            </a:pPr>
            <a:fld id="{D65C4E5D-DA99-460E-9E68-E8A28959880C}" type="slidenum">
              <a:rPr lang="x-none" smtClean="0"/>
              <a:pPr algn="ctr">
                <a:defRPr/>
              </a:pPr>
              <a:t>69</a:t>
            </a:fld>
            <a:endParaRPr lang="en-US" dirty="0"/>
          </a:p>
        </p:txBody>
      </p:sp>
      <p:sp>
        <p:nvSpPr>
          <p:cNvPr id="7" name="Horizontal Scroll 6"/>
          <p:cNvSpPr/>
          <p:nvPr/>
        </p:nvSpPr>
        <p:spPr bwMode="auto">
          <a:xfrm>
            <a:off x="5681529" y="2013130"/>
            <a:ext cx="2779663" cy="3618050"/>
          </a:xfrm>
          <a:prstGeom prst="horizontalScroll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Library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(owned by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attacker)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 bwMode="auto">
          <a:xfrm>
            <a:off x="1448453" y="6080780"/>
            <a:ext cx="2103461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data</a:t>
            </a:r>
          </a:p>
        </p:txBody>
      </p:sp>
      <p:sp>
        <p:nvSpPr>
          <p:cNvPr id="11" name="Horizontal Scroll 10"/>
          <p:cNvSpPr/>
          <p:nvPr/>
        </p:nvSpPr>
        <p:spPr bwMode="auto">
          <a:xfrm>
            <a:off x="1285223" y="2356050"/>
            <a:ext cx="2779663" cy="3618050"/>
          </a:xfrm>
          <a:prstGeom prst="horizontalScroll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B</a:t>
            </a:r>
          </a:p>
        </p:txBody>
      </p:sp>
      <p:sp>
        <p:nvSpPr>
          <p:cNvPr id="14" name="TextBox 13"/>
          <p:cNvSpPr txBox="1"/>
          <p:nvPr/>
        </p:nvSpPr>
        <p:spPr bwMode="auto">
          <a:xfrm>
            <a:off x="6127133" y="6080780"/>
            <a:ext cx="230543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Shared Code</a:t>
            </a:r>
          </a:p>
        </p:txBody>
      </p:sp>
      <p:grpSp>
        <p:nvGrpSpPr>
          <p:cNvPr id="13" name="Group 17"/>
          <p:cNvGrpSpPr>
            <a:grpSpLocks/>
          </p:cNvGrpSpPr>
          <p:nvPr/>
        </p:nvGrpSpPr>
        <p:grpSpPr bwMode="auto">
          <a:xfrm>
            <a:off x="3555883" y="1467685"/>
            <a:ext cx="1447800" cy="1295400"/>
            <a:chOff x="3168" y="1824"/>
            <a:chExt cx="912" cy="816"/>
          </a:xfrm>
          <a:effectLst>
            <a:glow rad="1397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5" name="Freeform 18"/>
            <p:cNvSpPr>
              <a:spLocks/>
            </p:cNvSpPr>
            <p:nvPr/>
          </p:nvSpPr>
          <p:spPr bwMode="auto">
            <a:xfrm>
              <a:off x="3936" y="2064"/>
              <a:ext cx="144" cy="336"/>
            </a:xfrm>
            <a:custGeom>
              <a:avLst/>
              <a:gdLst>
                <a:gd name="T0" fmla="*/ 0 w 144"/>
                <a:gd name="T1" fmla="*/ 48 h 336"/>
                <a:gd name="T2" fmla="*/ 96 w 144"/>
                <a:gd name="T3" fmla="*/ 0 h 336"/>
                <a:gd name="T4" fmla="*/ 144 w 144"/>
                <a:gd name="T5" fmla="*/ 48 h 336"/>
                <a:gd name="T6" fmla="*/ 144 w 144"/>
                <a:gd name="T7" fmla="*/ 336 h 336"/>
                <a:gd name="T8" fmla="*/ 96 w 144"/>
                <a:gd name="T9" fmla="*/ 288 h 336"/>
                <a:gd name="T10" fmla="*/ 96 w 144"/>
                <a:gd name="T11" fmla="*/ 96 h 336"/>
                <a:gd name="T12" fmla="*/ 0 w 144"/>
                <a:gd name="T13" fmla="*/ 144 h 336"/>
                <a:gd name="T14" fmla="*/ 0 w 144"/>
                <a:gd name="T15" fmla="*/ 48 h 3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44"/>
                <a:gd name="T25" fmla="*/ 0 h 336"/>
                <a:gd name="T26" fmla="*/ 144 w 144"/>
                <a:gd name="T27" fmla="*/ 336 h 3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44" h="336">
                  <a:moveTo>
                    <a:pt x="0" y="48"/>
                  </a:moveTo>
                  <a:lnTo>
                    <a:pt x="96" y="0"/>
                  </a:lnTo>
                  <a:lnTo>
                    <a:pt x="144" y="48"/>
                  </a:lnTo>
                  <a:lnTo>
                    <a:pt x="144" y="336"/>
                  </a:lnTo>
                  <a:lnTo>
                    <a:pt x="96" y="288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3728" y="1920"/>
              <a:ext cx="144" cy="336"/>
            </a:xfrm>
            <a:custGeom>
              <a:avLst/>
              <a:gdLst>
                <a:gd name="T0" fmla="*/ 0 w 144"/>
                <a:gd name="T1" fmla="*/ 48 h 336"/>
                <a:gd name="T2" fmla="*/ 96 w 144"/>
                <a:gd name="T3" fmla="*/ 0 h 336"/>
                <a:gd name="T4" fmla="*/ 144 w 144"/>
                <a:gd name="T5" fmla="*/ 48 h 336"/>
                <a:gd name="T6" fmla="*/ 144 w 144"/>
                <a:gd name="T7" fmla="*/ 336 h 336"/>
                <a:gd name="T8" fmla="*/ 96 w 144"/>
                <a:gd name="T9" fmla="*/ 288 h 336"/>
                <a:gd name="T10" fmla="*/ 96 w 144"/>
                <a:gd name="T11" fmla="*/ 96 h 336"/>
                <a:gd name="T12" fmla="*/ 0 w 144"/>
                <a:gd name="T13" fmla="*/ 144 h 336"/>
                <a:gd name="T14" fmla="*/ 0 w 144"/>
                <a:gd name="T15" fmla="*/ 48 h 3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44"/>
                <a:gd name="T25" fmla="*/ 0 h 336"/>
                <a:gd name="T26" fmla="*/ 144 w 144"/>
                <a:gd name="T27" fmla="*/ 336 h 3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44" h="336">
                  <a:moveTo>
                    <a:pt x="0" y="48"/>
                  </a:moveTo>
                  <a:lnTo>
                    <a:pt x="96" y="0"/>
                  </a:lnTo>
                  <a:lnTo>
                    <a:pt x="144" y="48"/>
                  </a:lnTo>
                  <a:lnTo>
                    <a:pt x="144" y="336"/>
                  </a:lnTo>
                  <a:lnTo>
                    <a:pt x="96" y="288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3504" y="1824"/>
              <a:ext cx="144" cy="288"/>
            </a:xfrm>
            <a:custGeom>
              <a:avLst/>
              <a:gdLst>
                <a:gd name="T0" fmla="*/ 0 w 144"/>
                <a:gd name="T1" fmla="*/ 41 h 336"/>
                <a:gd name="T2" fmla="*/ 96 w 144"/>
                <a:gd name="T3" fmla="*/ 0 h 336"/>
                <a:gd name="T4" fmla="*/ 144 w 144"/>
                <a:gd name="T5" fmla="*/ 41 h 336"/>
                <a:gd name="T6" fmla="*/ 144 w 144"/>
                <a:gd name="T7" fmla="*/ 288 h 336"/>
                <a:gd name="T8" fmla="*/ 96 w 144"/>
                <a:gd name="T9" fmla="*/ 247 h 336"/>
                <a:gd name="T10" fmla="*/ 96 w 144"/>
                <a:gd name="T11" fmla="*/ 82 h 336"/>
                <a:gd name="T12" fmla="*/ 0 w 144"/>
                <a:gd name="T13" fmla="*/ 123 h 336"/>
                <a:gd name="T14" fmla="*/ 0 w 144"/>
                <a:gd name="T15" fmla="*/ 41 h 3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44"/>
                <a:gd name="T25" fmla="*/ 0 h 336"/>
                <a:gd name="T26" fmla="*/ 144 w 144"/>
                <a:gd name="T27" fmla="*/ 336 h 3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44" h="336">
                  <a:moveTo>
                    <a:pt x="0" y="48"/>
                  </a:moveTo>
                  <a:lnTo>
                    <a:pt x="96" y="0"/>
                  </a:lnTo>
                  <a:lnTo>
                    <a:pt x="144" y="48"/>
                  </a:lnTo>
                  <a:lnTo>
                    <a:pt x="144" y="336"/>
                  </a:lnTo>
                  <a:lnTo>
                    <a:pt x="96" y="288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3243" y="1824"/>
              <a:ext cx="789" cy="535"/>
            </a:xfrm>
            <a:custGeom>
              <a:avLst/>
              <a:gdLst>
                <a:gd name="T0" fmla="*/ 261 w 789"/>
                <a:gd name="T1" fmla="*/ 0 h 535"/>
                <a:gd name="T2" fmla="*/ 789 w 789"/>
                <a:gd name="T3" fmla="*/ 336 h 535"/>
                <a:gd name="T4" fmla="*/ 494 w 789"/>
                <a:gd name="T5" fmla="*/ 535 h 535"/>
                <a:gd name="T6" fmla="*/ 0 w 789"/>
                <a:gd name="T7" fmla="*/ 96 h 535"/>
                <a:gd name="T8" fmla="*/ 261 w 789"/>
                <a:gd name="T9" fmla="*/ 0 h 5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89"/>
                <a:gd name="T16" fmla="*/ 0 h 535"/>
                <a:gd name="T17" fmla="*/ 789 w 789"/>
                <a:gd name="T18" fmla="*/ 535 h 53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89" h="535">
                  <a:moveTo>
                    <a:pt x="261" y="0"/>
                  </a:moveTo>
                  <a:lnTo>
                    <a:pt x="789" y="336"/>
                  </a:lnTo>
                  <a:lnTo>
                    <a:pt x="494" y="535"/>
                  </a:lnTo>
                  <a:lnTo>
                    <a:pt x="0" y="96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FF0000"/>
            </a:solidFill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3253" y="1920"/>
              <a:ext cx="491" cy="567"/>
            </a:xfrm>
            <a:custGeom>
              <a:avLst/>
              <a:gdLst>
                <a:gd name="T0" fmla="*/ 11 w 491"/>
                <a:gd name="T1" fmla="*/ 0 h 567"/>
                <a:gd name="T2" fmla="*/ 491 w 491"/>
                <a:gd name="T3" fmla="*/ 432 h 567"/>
                <a:gd name="T4" fmla="*/ 484 w 491"/>
                <a:gd name="T5" fmla="*/ 567 h 567"/>
                <a:gd name="T6" fmla="*/ 0 w 491"/>
                <a:gd name="T7" fmla="*/ 119 h 567"/>
                <a:gd name="T8" fmla="*/ 11 w 491"/>
                <a:gd name="T9" fmla="*/ 0 h 56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91"/>
                <a:gd name="T16" fmla="*/ 0 h 567"/>
                <a:gd name="T17" fmla="*/ 491 w 491"/>
                <a:gd name="T18" fmla="*/ 567 h 56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91" h="567">
                  <a:moveTo>
                    <a:pt x="11" y="0"/>
                  </a:moveTo>
                  <a:lnTo>
                    <a:pt x="491" y="432"/>
                  </a:lnTo>
                  <a:lnTo>
                    <a:pt x="484" y="567"/>
                  </a:lnTo>
                  <a:lnTo>
                    <a:pt x="0" y="11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0000"/>
            </a:solidFill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3728" y="2160"/>
              <a:ext cx="304" cy="327"/>
            </a:xfrm>
            <a:custGeom>
              <a:avLst/>
              <a:gdLst>
                <a:gd name="T0" fmla="*/ 304 w 304"/>
                <a:gd name="T1" fmla="*/ 0 h 327"/>
                <a:gd name="T2" fmla="*/ 304 w 304"/>
                <a:gd name="T3" fmla="*/ 96 h 327"/>
                <a:gd name="T4" fmla="*/ 0 w 304"/>
                <a:gd name="T5" fmla="*/ 327 h 327"/>
                <a:gd name="T6" fmla="*/ 18 w 304"/>
                <a:gd name="T7" fmla="*/ 181 h 327"/>
                <a:gd name="T8" fmla="*/ 304 w 304"/>
                <a:gd name="T9" fmla="*/ 0 h 32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327"/>
                <a:gd name="T17" fmla="*/ 304 w 304"/>
                <a:gd name="T18" fmla="*/ 327 h 32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327">
                  <a:moveTo>
                    <a:pt x="304" y="0"/>
                  </a:moveTo>
                  <a:lnTo>
                    <a:pt x="304" y="96"/>
                  </a:lnTo>
                  <a:lnTo>
                    <a:pt x="0" y="327"/>
                  </a:lnTo>
                  <a:lnTo>
                    <a:pt x="18" y="18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0000"/>
            </a:solidFill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3504" y="2304"/>
              <a:ext cx="240" cy="336"/>
            </a:xfrm>
            <a:custGeom>
              <a:avLst/>
              <a:gdLst>
                <a:gd name="T0" fmla="*/ 137 w 336"/>
                <a:gd name="T1" fmla="*/ 0 h 432"/>
                <a:gd name="T2" fmla="*/ 240 w 336"/>
                <a:gd name="T3" fmla="*/ 75 h 432"/>
                <a:gd name="T4" fmla="*/ 69 w 336"/>
                <a:gd name="T5" fmla="*/ 112 h 432"/>
                <a:gd name="T6" fmla="*/ 69 w 336"/>
                <a:gd name="T7" fmla="*/ 336 h 432"/>
                <a:gd name="T8" fmla="*/ 0 w 336"/>
                <a:gd name="T9" fmla="*/ 261 h 432"/>
                <a:gd name="T10" fmla="*/ 0 w 336"/>
                <a:gd name="T11" fmla="*/ 37 h 432"/>
                <a:gd name="T12" fmla="*/ 137 w 336"/>
                <a:gd name="T13" fmla="*/ 0 h 4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36"/>
                <a:gd name="T22" fmla="*/ 0 h 432"/>
                <a:gd name="T23" fmla="*/ 336 w 336"/>
                <a:gd name="T24" fmla="*/ 432 h 43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36" h="432">
                  <a:moveTo>
                    <a:pt x="192" y="0"/>
                  </a:moveTo>
                  <a:lnTo>
                    <a:pt x="336" y="96"/>
                  </a:lnTo>
                  <a:lnTo>
                    <a:pt x="96" y="144"/>
                  </a:lnTo>
                  <a:lnTo>
                    <a:pt x="96" y="432"/>
                  </a:lnTo>
                  <a:lnTo>
                    <a:pt x="0" y="336"/>
                  </a:lnTo>
                  <a:lnTo>
                    <a:pt x="0" y="48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3312" y="2160"/>
              <a:ext cx="240" cy="288"/>
            </a:xfrm>
            <a:custGeom>
              <a:avLst/>
              <a:gdLst>
                <a:gd name="T0" fmla="*/ 137 w 336"/>
                <a:gd name="T1" fmla="*/ 0 h 432"/>
                <a:gd name="T2" fmla="*/ 240 w 336"/>
                <a:gd name="T3" fmla="*/ 64 h 432"/>
                <a:gd name="T4" fmla="*/ 69 w 336"/>
                <a:gd name="T5" fmla="*/ 96 h 432"/>
                <a:gd name="T6" fmla="*/ 69 w 336"/>
                <a:gd name="T7" fmla="*/ 288 h 432"/>
                <a:gd name="T8" fmla="*/ 0 w 336"/>
                <a:gd name="T9" fmla="*/ 224 h 432"/>
                <a:gd name="T10" fmla="*/ 0 w 336"/>
                <a:gd name="T11" fmla="*/ 32 h 432"/>
                <a:gd name="T12" fmla="*/ 137 w 336"/>
                <a:gd name="T13" fmla="*/ 0 h 4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36"/>
                <a:gd name="T22" fmla="*/ 0 h 432"/>
                <a:gd name="T23" fmla="*/ 336 w 336"/>
                <a:gd name="T24" fmla="*/ 432 h 43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36" h="432">
                  <a:moveTo>
                    <a:pt x="192" y="0"/>
                  </a:moveTo>
                  <a:lnTo>
                    <a:pt x="336" y="96"/>
                  </a:lnTo>
                  <a:lnTo>
                    <a:pt x="96" y="144"/>
                  </a:lnTo>
                  <a:lnTo>
                    <a:pt x="96" y="432"/>
                  </a:lnTo>
                  <a:lnTo>
                    <a:pt x="0" y="336"/>
                  </a:lnTo>
                  <a:lnTo>
                    <a:pt x="0" y="48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3168" y="2016"/>
              <a:ext cx="192" cy="288"/>
            </a:xfrm>
            <a:custGeom>
              <a:avLst/>
              <a:gdLst>
                <a:gd name="T0" fmla="*/ 110 w 336"/>
                <a:gd name="T1" fmla="*/ 0 h 432"/>
                <a:gd name="T2" fmla="*/ 192 w 336"/>
                <a:gd name="T3" fmla="*/ 64 h 432"/>
                <a:gd name="T4" fmla="*/ 55 w 336"/>
                <a:gd name="T5" fmla="*/ 96 h 432"/>
                <a:gd name="T6" fmla="*/ 55 w 336"/>
                <a:gd name="T7" fmla="*/ 288 h 432"/>
                <a:gd name="T8" fmla="*/ 0 w 336"/>
                <a:gd name="T9" fmla="*/ 224 h 432"/>
                <a:gd name="T10" fmla="*/ 0 w 336"/>
                <a:gd name="T11" fmla="*/ 32 h 432"/>
                <a:gd name="T12" fmla="*/ 110 w 336"/>
                <a:gd name="T13" fmla="*/ 0 h 4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36"/>
                <a:gd name="T22" fmla="*/ 0 h 432"/>
                <a:gd name="T23" fmla="*/ 336 w 336"/>
                <a:gd name="T24" fmla="*/ 432 h 43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36" h="432">
                  <a:moveTo>
                    <a:pt x="192" y="0"/>
                  </a:moveTo>
                  <a:lnTo>
                    <a:pt x="336" y="96"/>
                  </a:lnTo>
                  <a:lnTo>
                    <a:pt x="96" y="144"/>
                  </a:lnTo>
                  <a:lnTo>
                    <a:pt x="96" y="432"/>
                  </a:lnTo>
                  <a:lnTo>
                    <a:pt x="0" y="336"/>
                  </a:lnTo>
                  <a:lnTo>
                    <a:pt x="0" y="48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</p:grpSp>
      <p:sp>
        <p:nvSpPr>
          <p:cNvPr id="4" name="Lightning Bolt 3"/>
          <p:cNvSpPr/>
          <p:nvPr/>
        </p:nvSpPr>
        <p:spPr bwMode="auto">
          <a:xfrm>
            <a:off x="4475022" y="2322176"/>
            <a:ext cx="1652111" cy="1630991"/>
          </a:xfrm>
          <a:prstGeom prst="lightningBolt">
            <a:avLst/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5839010" y="548284"/>
            <a:ext cx="2464700" cy="919401"/>
          </a:xfrm>
          <a:prstGeom prst="wedgeRoundRectCallout">
            <a:avLst>
              <a:gd name="adj1" fmla="val -68787"/>
              <a:gd name="adj2" fmla="val 108111"/>
              <a:gd name="adj3" fmla="val 16667"/>
            </a:avLst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initialize and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claim ownership</a:t>
            </a:r>
          </a:p>
        </p:txBody>
      </p:sp>
    </p:spTree>
    <p:extLst>
      <p:ext uri="{BB962C8B-B14F-4D97-AF65-F5344CB8AC3E}">
        <p14:creationId xmlns:p14="http://schemas.microsoft.com/office/powerpoint/2010/main" val="1713355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6839030" y="6248400"/>
            <a:ext cx="1905000" cy="457200"/>
          </a:xfrm>
        </p:spPr>
        <p:txBody>
          <a:bodyPr/>
          <a:lstStyle/>
          <a:p>
            <a:pPr>
              <a:defRPr/>
            </a:pPr>
            <a:fld id="{FE25F947-77F5-4CA6-8472-B4B2967773ED}" type="slidenum">
              <a:rPr lang="x-none" smtClean="0">
                <a:solidFill>
                  <a:srgbClr val="FFFF00"/>
                </a:solidFill>
              </a:rPr>
              <a:pPr>
                <a:defRPr/>
              </a:pPr>
              <a:t>7</a:t>
            </a:fld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07547">
            <a:off x="1159255" y="680498"/>
            <a:ext cx="8273780" cy="9632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 bwMode="auto">
          <a:xfrm>
            <a:off x="932853" y="2771992"/>
            <a:ext cx="7811177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2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DAO = Decentralized Autonomous Organization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3078697" y="4717200"/>
            <a:ext cx="5665333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managers or board of directors</a:t>
            </a:r>
          </a:p>
        </p:txBody>
      </p:sp>
      <p:sp>
        <p:nvSpPr>
          <p:cNvPr id="8" name="TextBox 7"/>
          <p:cNvSpPr txBox="1"/>
          <p:nvPr/>
        </p:nvSpPr>
        <p:spPr bwMode="auto">
          <a:xfrm>
            <a:off x="882583" y="5482799"/>
            <a:ext cx="7861447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Controlled by smart contacts and investor voting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61231" y="3537591"/>
            <a:ext cx="8582799" cy="937230"/>
            <a:chOff x="161231" y="3805692"/>
            <a:chExt cx="8582799" cy="937230"/>
          </a:xfrm>
        </p:grpSpPr>
        <p:sp>
          <p:nvSpPr>
            <p:cNvPr id="5" name="TextBox 4"/>
            <p:cNvSpPr txBox="1"/>
            <p:nvPr/>
          </p:nvSpPr>
          <p:spPr bwMode="auto">
            <a:xfrm>
              <a:off x="161231" y="3805692"/>
              <a:ext cx="8582799" cy="523220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FFC00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Invests in other businesses: about $50 Million capital</a:t>
              </a:r>
            </a:p>
          </p:txBody>
        </p:sp>
        <p:sp>
          <p:nvSpPr>
            <p:cNvPr id="9" name="TextBox 8"/>
            <p:cNvSpPr txBox="1"/>
            <p:nvPr/>
          </p:nvSpPr>
          <p:spPr bwMode="auto">
            <a:xfrm>
              <a:off x="4699364" y="4219702"/>
              <a:ext cx="3902030" cy="523220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FFC000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 </a:t>
              </a:r>
              <a:r>
                <a:rPr lang="en-US" sz="2800" i="1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Ether</a:t>
              </a:r>
              <a:r>
                <a:rPr lang="en-US" sz="2800" dirty="0">
                  <a:solidFill>
                    <a:srgbClr val="FFFF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cryptocurrency</a:t>
              </a:r>
            </a:p>
          </p:txBody>
        </p:sp>
      </p:grpSp>
      <p:sp>
        <p:nvSpPr>
          <p:cNvPr id="10" name="TextBox 9"/>
          <p:cNvSpPr txBox="1"/>
          <p:nvPr/>
        </p:nvSpPr>
        <p:spPr bwMode="auto">
          <a:xfrm>
            <a:off x="430848" y="372291"/>
            <a:ext cx="2463560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8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Application</a:t>
            </a:r>
          </a:p>
        </p:txBody>
      </p:sp>
    </p:spTree>
    <p:extLst>
      <p:ext uri="{BB962C8B-B14F-4D97-AF65-F5344CB8AC3E}">
        <p14:creationId xmlns:p14="http://schemas.microsoft.com/office/powerpoint/2010/main" val="8944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Attack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>
              <a:defRPr/>
            </a:pPr>
            <a:fld id="{D65C4E5D-DA99-460E-9E68-E8A28959880C}" type="slidenum">
              <a:rPr lang="x-none" smtClean="0"/>
              <a:pPr algn="ctr">
                <a:defRPr/>
              </a:pPr>
              <a:t>70</a:t>
            </a:fld>
            <a:endParaRPr lang="en-US" dirty="0"/>
          </a:p>
        </p:txBody>
      </p:sp>
      <p:sp>
        <p:nvSpPr>
          <p:cNvPr id="7" name="Horizontal Scroll 6"/>
          <p:cNvSpPr/>
          <p:nvPr/>
        </p:nvSpPr>
        <p:spPr bwMode="auto">
          <a:xfrm>
            <a:off x="5681529" y="2013130"/>
            <a:ext cx="2779663" cy="3618050"/>
          </a:xfrm>
          <a:prstGeom prst="horizontalScroll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Library</a:t>
            </a:r>
          </a:p>
        </p:txBody>
      </p:sp>
      <p:sp>
        <p:nvSpPr>
          <p:cNvPr id="9" name="TextBox 8"/>
          <p:cNvSpPr txBox="1"/>
          <p:nvPr/>
        </p:nvSpPr>
        <p:spPr bwMode="auto">
          <a:xfrm>
            <a:off x="1448453" y="6080780"/>
            <a:ext cx="2103461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data</a:t>
            </a:r>
          </a:p>
        </p:txBody>
      </p:sp>
      <p:sp>
        <p:nvSpPr>
          <p:cNvPr id="11" name="Horizontal Scroll 10"/>
          <p:cNvSpPr/>
          <p:nvPr/>
        </p:nvSpPr>
        <p:spPr bwMode="auto">
          <a:xfrm>
            <a:off x="1285223" y="2356050"/>
            <a:ext cx="2779663" cy="3618050"/>
          </a:xfrm>
          <a:prstGeom prst="horizontalScroll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B</a:t>
            </a:r>
          </a:p>
        </p:txBody>
      </p:sp>
      <p:sp>
        <p:nvSpPr>
          <p:cNvPr id="14" name="TextBox 13"/>
          <p:cNvSpPr txBox="1"/>
          <p:nvPr/>
        </p:nvSpPr>
        <p:spPr bwMode="auto">
          <a:xfrm>
            <a:off x="6127133" y="6080780"/>
            <a:ext cx="230543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Shared Code</a:t>
            </a:r>
          </a:p>
        </p:txBody>
      </p:sp>
      <p:sp>
        <p:nvSpPr>
          <p:cNvPr id="4" name="Lightning Bolt 3"/>
          <p:cNvSpPr/>
          <p:nvPr/>
        </p:nvSpPr>
        <p:spPr bwMode="auto">
          <a:xfrm>
            <a:off x="4475022" y="2322176"/>
            <a:ext cx="1652111" cy="1630991"/>
          </a:xfrm>
          <a:prstGeom prst="lightningBolt">
            <a:avLst/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6060535" y="548284"/>
            <a:ext cx="2021661" cy="919401"/>
          </a:xfrm>
          <a:prstGeom prst="wedgeRoundRectCallout">
            <a:avLst>
              <a:gd name="adj1" fmla="val -68787"/>
              <a:gd name="adj2" fmla="val 108111"/>
              <a:gd name="adj3" fmla="val 16667"/>
            </a:avLst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order to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FF00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self-destruct!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Picture 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515" y="2974430"/>
            <a:ext cx="1695450" cy="169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oup 17">
            <a:extLst>
              <a:ext uri="{FF2B5EF4-FFF2-40B4-BE49-F238E27FC236}">
                <a16:creationId xmlns:a16="http://schemas.microsoft.com/office/drawing/2014/main" id="{99F54E36-DB3D-4C8B-A212-4960C2226A83}"/>
              </a:ext>
            </a:extLst>
          </p:cNvPr>
          <p:cNvGrpSpPr>
            <a:grpSpLocks/>
          </p:cNvGrpSpPr>
          <p:nvPr/>
        </p:nvGrpSpPr>
        <p:grpSpPr bwMode="auto">
          <a:xfrm>
            <a:off x="3555883" y="1467685"/>
            <a:ext cx="1447800" cy="1295400"/>
            <a:chOff x="3168" y="1824"/>
            <a:chExt cx="912" cy="816"/>
          </a:xfrm>
          <a:effectLst>
            <a:glow rad="1397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83F1418B-19E9-4FF3-88A2-3576DFCAD9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6" y="2064"/>
              <a:ext cx="144" cy="336"/>
            </a:xfrm>
            <a:custGeom>
              <a:avLst/>
              <a:gdLst>
                <a:gd name="T0" fmla="*/ 0 w 144"/>
                <a:gd name="T1" fmla="*/ 48 h 336"/>
                <a:gd name="T2" fmla="*/ 96 w 144"/>
                <a:gd name="T3" fmla="*/ 0 h 336"/>
                <a:gd name="T4" fmla="*/ 144 w 144"/>
                <a:gd name="T5" fmla="*/ 48 h 336"/>
                <a:gd name="T6" fmla="*/ 144 w 144"/>
                <a:gd name="T7" fmla="*/ 336 h 336"/>
                <a:gd name="T8" fmla="*/ 96 w 144"/>
                <a:gd name="T9" fmla="*/ 288 h 336"/>
                <a:gd name="T10" fmla="*/ 96 w 144"/>
                <a:gd name="T11" fmla="*/ 96 h 336"/>
                <a:gd name="T12" fmla="*/ 0 w 144"/>
                <a:gd name="T13" fmla="*/ 144 h 336"/>
                <a:gd name="T14" fmla="*/ 0 w 144"/>
                <a:gd name="T15" fmla="*/ 48 h 3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44"/>
                <a:gd name="T25" fmla="*/ 0 h 336"/>
                <a:gd name="T26" fmla="*/ 144 w 144"/>
                <a:gd name="T27" fmla="*/ 336 h 3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44" h="336">
                  <a:moveTo>
                    <a:pt x="0" y="48"/>
                  </a:moveTo>
                  <a:lnTo>
                    <a:pt x="96" y="0"/>
                  </a:lnTo>
                  <a:lnTo>
                    <a:pt x="144" y="48"/>
                  </a:lnTo>
                  <a:lnTo>
                    <a:pt x="144" y="336"/>
                  </a:lnTo>
                  <a:lnTo>
                    <a:pt x="96" y="288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6739CE08-9973-419A-90F1-DF259177D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8" y="1920"/>
              <a:ext cx="144" cy="336"/>
            </a:xfrm>
            <a:custGeom>
              <a:avLst/>
              <a:gdLst>
                <a:gd name="T0" fmla="*/ 0 w 144"/>
                <a:gd name="T1" fmla="*/ 48 h 336"/>
                <a:gd name="T2" fmla="*/ 96 w 144"/>
                <a:gd name="T3" fmla="*/ 0 h 336"/>
                <a:gd name="T4" fmla="*/ 144 w 144"/>
                <a:gd name="T5" fmla="*/ 48 h 336"/>
                <a:gd name="T6" fmla="*/ 144 w 144"/>
                <a:gd name="T7" fmla="*/ 336 h 336"/>
                <a:gd name="T8" fmla="*/ 96 w 144"/>
                <a:gd name="T9" fmla="*/ 288 h 336"/>
                <a:gd name="T10" fmla="*/ 96 w 144"/>
                <a:gd name="T11" fmla="*/ 96 h 336"/>
                <a:gd name="T12" fmla="*/ 0 w 144"/>
                <a:gd name="T13" fmla="*/ 144 h 336"/>
                <a:gd name="T14" fmla="*/ 0 w 144"/>
                <a:gd name="T15" fmla="*/ 48 h 3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44"/>
                <a:gd name="T25" fmla="*/ 0 h 336"/>
                <a:gd name="T26" fmla="*/ 144 w 144"/>
                <a:gd name="T27" fmla="*/ 336 h 3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44" h="336">
                  <a:moveTo>
                    <a:pt x="0" y="48"/>
                  </a:moveTo>
                  <a:lnTo>
                    <a:pt x="96" y="0"/>
                  </a:lnTo>
                  <a:lnTo>
                    <a:pt x="144" y="48"/>
                  </a:lnTo>
                  <a:lnTo>
                    <a:pt x="144" y="336"/>
                  </a:lnTo>
                  <a:lnTo>
                    <a:pt x="96" y="288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FF35247F-266F-4B0A-8C3E-A8F19BAC1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4" y="1824"/>
              <a:ext cx="144" cy="288"/>
            </a:xfrm>
            <a:custGeom>
              <a:avLst/>
              <a:gdLst>
                <a:gd name="T0" fmla="*/ 0 w 144"/>
                <a:gd name="T1" fmla="*/ 41 h 336"/>
                <a:gd name="T2" fmla="*/ 96 w 144"/>
                <a:gd name="T3" fmla="*/ 0 h 336"/>
                <a:gd name="T4" fmla="*/ 144 w 144"/>
                <a:gd name="T5" fmla="*/ 41 h 336"/>
                <a:gd name="T6" fmla="*/ 144 w 144"/>
                <a:gd name="T7" fmla="*/ 288 h 336"/>
                <a:gd name="T8" fmla="*/ 96 w 144"/>
                <a:gd name="T9" fmla="*/ 247 h 336"/>
                <a:gd name="T10" fmla="*/ 96 w 144"/>
                <a:gd name="T11" fmla="*/ 82 h 336"/>
                <a:gd name="T12" fmla="*/ 0 w 144"/>
                <a:gd name="T13" fmla="*/ 123 h 336"/>
                <a:gd name="T14" fmla="*/ 0 w 144"/>
                <a:gd name="T15" fmla="*/ 41 h 3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44"/>
                <a:gd name="T25" fmla="*/ 0 h 336"/>
                <a:gd name="T26" fmla="*/ 144 w 144"/>
                <a:gd name="T27" fmla="*/ 336 h 3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44" h="336">
                  <a:moveTo>
                    <a:pt x="0" y="48"/>
                  </a:moveTo>
                  <a:lnTo>
                    <a:pt x="96" y="0"/>
                  </a:lnTo>
                  <a:lnTo>
                    <a:pt x="144" y="48"/>
                  </a:lnTo>
                  <a:lnTo>
                    <a:pt x="144" y="336"/>
                  </a:lnTo>
                  <a:lnTo>
                    <a:pt x="96" y="288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74B4FB42-EE8E-4D11-B5F8-C2F26580F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" y="1824"/>
              <a:ext cx="789" cy="535"/>
            </a:xfrm>
            <a:custGeom>
              <a:avLst/>
              <a:gdLst>
                <a:gd name="T0" fmla="*/ 261 w 789"/>
                <a:gd name="T1" fmla="*/ 0 h 535"/>
                <a:gd name="T2" fmla="*/ 789 w 789"/>
                <a:gd name="T3" fmla="*/ 336 h 535"/>
                <a:gd name="T4" fmla="*/ 494 w 789"/>
                <a:gd name="T5" fmla="*/ 535 h 535"/>
                <a:gd name="T6" fmla="*/ 0 w 789"/>
                <a:gd name="T7" fmla="*/ 96 h 535"/>
                <a:gd name="T8" fmla="*/ 261 w 789"/>
                <a:gd name="T9" fmla="*/ 0 h 5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89"/>
                <a:gd name="T16" fmla="*/ 0 h 535"/>
                <a:gd name="T17" fmla="*/ 789 w 789"/>
                <a:gd name="T18" fmla="*/ 535 h 53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89" h="535">
                  <a:moveTo>
                    <a:pt x="261" y="0"/>
                  </a:moveTo>
                  <a:lnTo>
                    <a:pt x="789" y="336"/>
                  </a:lnTo>
                  <a:lnTo>
                    <a:pt x="494" y="535"/>
                  </a:lnTo>
                  <a:lnTo>
                    <a:pt x="0" y="96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FF0000"/>
            </a:solidFill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5A707D12-0A18-4E08-8690-65F30345D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3" y="1920"/>
              <a:ext cx="491" cy="567"/>
            </a:xfrm>
            <a:custGeom>
              <a:avLst/>
              <a:gdLst>
                <a:gd name="T0" fmla="*/ 11 w 491"/>
                <a:gd name="T1" fmla="*/ 0 h 567"/>
                <a:gd name="T2" fmla="*/ 491 w 491"/>
                <a:gd name="T3" fmla="*/ 432 h 567"/>
                <a:gd name="T4" fmla="*/ 484 w 491"/>
                <a:gd name="T5" fmla="*/ 567 h 567"/>
                <a:gd name="T6" fmla="*/ 0 w 491"/>
                <a:gd name="T7" fmla="*/ 119 h 567"/>
                <a:gd name="T8" fmla="*/ 11 w 491"/>
                <a:gd name="T9" fmla="*/ 0 h 56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91"/>
                <a:gd name="T16" fmla="*/ 0 h 567"/>
                <a:gd name="T17" fmla="*/ 491 w 491"/>
                <a:gd name="T18" fmla="*/ 567 h 56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91" h="567">
                  <a:moveTo>
                    <a:pt x="11" y="0"/>
                  </a:moveTo>
                  <a:lnTo>
                    <a:pt x="491" y="432"/>
                  </a:lnTo>
                  <a:lnTo>
                    <a:pt x="484" y="567"/>
                  </a:lnTo>
                  <a:lnTo>
                    <a:pt x="0" y="11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0000"/>
            </a:solidFill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CC3586C2-B224-4AB7-B0E9-46FC79C40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8" y="2160"/>
              <a:ext cx="304" cy="327"/>
            </a:xfrm>
            <a:custGeom>
              <a:avLst/>
              <a:gdLst>
                <a:gd name="T0" fmla="*/ 304 w 304"/>
                <a:gd name="T1" fmla="*/ 0 h 327"/>
                <a:gd name="T2" fmla="*/ 304 w 304"/>
                <a:gd name="T3" fmla="*/ 96 h 327"/>
                <a:gd name="T4" fmla="*/ 0 w 304"/>
                <a:gd name="T5" fmla="*/ 327 h 327"/>
                <a:gd name="T6" fmla="*/ 18 w 304"/>
                <a:gd name="T7" fmla="*/ 181 h 327"/>
                <a:gd name="T8" fmla="*/ 304 w 304"/>
                <a:gd name="T9" fmla="*/ 0 h 32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4"/>
                <a:gd name="T16" fmla="*/ 0 h 327"/>
                <a:gd name="T17" fmla="*/ 304 w 304"/>
                <a:gd name="T18" fmla="*/ 327 h 32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4" h="327">
                  <a:moveTo>
                    <a:pt x="304" y="0"/>
                  </a:moveTo>
                  <a:lnTo>
                    <a:pt x="304" y="96"/>
                  </a:lnTo>
                  <a:lnTo>
                    <a:pt x="0" y="327"/>
                  </a:lnTo>
                  <a:lnTo>
                    <a:pt x="18" y="18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0000"/>
            </a:solidFill>
            <a:ln w="38100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0B017476-4CD2-4C68-B240-9F981F50A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4" y="2304"/>
              <a:ext cx="240" cy="336"/>
            </a:xfrm>
            <a:custGeom>
              <a:avLst/>
              <a:gdLst>
                <a:gd name="T0" fmla="*/ 137 w 336"/>
                <a:gd name="T1" fmla="*/ 0 h 432"/>
                <a:gd name="T2" fmla="*/ 240 w 336"/>
                <a:gd name="T3" fmla="*/ 75 h 432"/>
                <a:gd name="T4" fmla="*/ 69 w 336"/>
                <a:gd name="T5" fmla="*/ 112 h 432"/>
                <a:gd name="T6" fmla="*/ 69 w 336"/>
                <a:gd name="T7" fmla="*/ 336 h 432"/>
                <a:gd name="T8" fmla="*/ 0 w 336"/>
                <a:gd name="T9" fmla="*/ 261 h 432"/>
                <a:gd name="T10" fmla="*/ 0 w 336"/>
                <a:gd name="T11" fmla="*/ 37 h 432"/>
                <a:gd name="T12" fmla="*/ 137 w 336"/>
                <a:gd name="T13" fmla="*/ 0 h 4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36"/>
                <a:gd name="T22" fmla="*/ 0 h 432"/>
                <a:gd name="T23" fmla="*/ 336 w 336"/>
                <a:gd name="T24" fmla="*/ 432 h 43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36" h="432">
                  <a:moveTo>
                    <a:pt x="192" y="0"/>
                  </a:moveTo>
                  <a:lnTo>
                    <a:pt x="336" y="96"/>
                  </a:lnTo>
                  <a:lnTo>
                    <a:pt x="96" y="144"/>
                  </a:lnTo>
                  <a:lnTo>
                    <a:pt x="96" y="432"/>
                  </a:lnTo>
                  <a:lnTo>
                    <a:pt x="0" y="336"/>
                  </a:lnTo>
                  <a:lnTo>
                    <a:pt x="0" y="48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1682F4C-E454-4CF1-8562-EB1F6F896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2" y="2160"/>
              <a:ext cx="240" cy="288"/>
            </a:xfrm>
            <a:custGeom>
              <a:avLst/>
              <a:gdLst>
                <a:gd name="T0" fmla="*/ 137 w 336"/>
                <a:gd name="T1" fmla="*/ 0 h 432"/>
                <a:gd name="T2" fmla="*/ 240 w 336"/>
                <a:gd name="T3" fmla="*/ 64 h 432"/>
                <a:gd name="T4" fmla="*/ 69 w 336"/>
                <a:gd name="T5" fmla="*/ 96 h 432"/>
                <a:gd name="T6" fmla="*/ 69 w 336"/>
                <a:gd name="T7" fmla="*/ 288 h 432"/>
                <a:gd name="T8" fmla="*/ 0 w 336"/>
                <a:gd name="T9" fmla="*/ 224 h 432"/>
                <a:gd name="T10" fmla="*/ 0 w 336"/>
                <a:gd name="T11" fmla="*/ 32 h 432"/>
                <a:gd name="T12" fmla="*/ 137 w 336"/>
                <a:gd name="T13" fmla="*/ 0 h 4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36"/>
                <a:gd name="T22" fmla="*/ 0 h 432"/>
                <a:gd name="T23" fmla="*/ 336 w 336"/>
                <a:gd name="T24" fmla="*/ 432 h 43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36" h="432">
                  <a:moveTo>
                    <a:pt x="192" y="0"/>
                  </a:moveTo>
                  <a:lnTo>
                    <a:pt x="336" y="96"/>
                  </a:lnTo>
                  <a:lnTo>
                    <a:pt x="96" y="144"/>
                  </a:lnTo>
                  <a:lnTo>
                    <a:pt x="96" y="432"/>
                  </a:lnTo>
                  <a:lnTo>
                    <a:pt x="0" y="336"/>
                  </a:lnTo>
                  <a:lnTo>
                    <a:pt x="0" y="48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C38B27DE-9FDD-4934-A7F0-CFFA03BD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8" y="2016"/>
              <a:ext cx="192" cy="288"/>
            </a:xfrm>
            <a:custGeom>
              <a:avLst/>
              <a:gdLst>
                <a:gd name="T0" fmla="*/ 110 w 336"/>
                <a:gd name="T1" fmla="*/ 0 h 432"/>
                <a:gd name="T2" fmla="*/ 192 w 336"/>
                <a:gd name="T3" fmla="*/ 64 h 432"/>
                <a:gd name="T4" fmla="*/ 55 w 336"/>
                <a:gd name="T5" fmla="*/ 96 h 432"/>
                <a:gd name="T6" fmla="*/ 55 w 336"/>
                <a:gd name="T7" fmla="*/ 288 h 432"/>
                <a:gd name="T8" fmla="*/ 0 w 336"/>
                <a:gd name="T9" fmla="*/ 224 h 432"/>
                <a:gd name="T10" fmla="*/ 0 w 336"/>
                <a:gd name="T11" fmla="*/ 32 h 432"/>
                <a:gd name="T12" fmla="*/ 110 w 336"/>
                <a:gd name="T13" fmla="*/ 0 h 43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36"/>
                <a:gd name="T22" fmla="*/ 0 h 432"/>
                <a:gd name="T23" fmla="*/ 336 w 336"/>
                <a:gd name="T24" fmla="*/ 432 h 43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36" h="432">
                  <a:moveTo>
                    <a:pt x="192" y="0"/>
                  </a:moveTo>
                  <a:lnTo>
                    <a:pt x="336" y="96"/>
                  </a:lnTo>
                  <a:lnTo>
                    <a:pt x="96" y="144"/>
                  </a:lnTo>
                  <a:lnTo>
                    <a:pt x="96" y="432"/>
                  </a:lnTo>
                  <a:lnTo>
                    <a:pt x="0" y="336"/>
                  </a:lnTo>
                  <a:lnTo>
                    <a:pt x="0" y="48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314893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orizontal Scroll 12"/>
          <p:cNvSpPr/>
          <p:nvPr/>
        </p:nvSpPr>
        <p:spPr bwMode="auto">
          <a:xfrm>
            <a:off x="682808" y="547025"/>
            <a:ext cx="2779663" cy="3618050"/>
          </a:xfrm>
          <a:prstGeom prst="horizontalScroll">
            <a:avLst/>
          </a:prstGeom>
          <a:solidFill>
            <a:srgbClr val="FFFF00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A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850619" y="1781448"/>
            <a:ext cx="2376787" cy="1697808"/>
            <a:chOff x="1448453" y="3953167"/>
            <a:chExt cx="2376787" cy="1697808"/>
          </a:xfrm>
        </p:grpSpPr>
        <p:sp>
          <p:nvSpPr>
            <p:cNvPr id="20" name="Horizontal Scroll 19"/>
            <p:cNvSpPr/>
            <p:nvPr/>
          </p:nvSpPr>
          <p:spPr bwMode="auto">
            <a:xfrm>
              <a:off x="1448453" y="3953167"/>
              <a:ext cx="2376787" cy="1697808"/>
            </a:xfrm>
            <a:prstGeom prst="horizontalScroll">
              <a:avLst/>
            </a:prstGeom>
            <a:solidFill>
              <a:schemeClr val="bg1"/>
            </a:solidFill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1" name="Picture 4" descr="Related imag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98687" y="4363911"/>
              <a:ext cx="876319" cy="876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Uh, Oh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>
              <a:defRPr/>
            </a:pPr>
            <a:fld id="{D65C4E5D-DA99-460E-9E68-E8A28959880C}" type="slidenum">
              <a:rPr lang="x-none" smtClean="0"/>
              <a:pPr algn="ctr">
                <a:defRPr/>
              </a:pPr>
              <a:t>71</a:t>
            </a:fld>
            <a:endParaRPr lang="en-US" dirty="0"/>
          </a:p>
        </p:txBody>
      </p:sp>
      <p:sp>
        <p:nvSpPr>
          <p:cNvPr id="7" name="Horizontal Scroll 6"/>
          <p:cNvSpPr/>
          <p:nvPr/>
        </p:nvSpPr>
        <p:spPr bwMode="auto">
          <a:xfrm>
            <a:off x="5681529" y="2013130"/>
            <a:ext cx="2779663" cy="3618050"/>
          </a:xfrm>
          <a:prstGeom prst="horizontalScroll">
            <a:avLst/>
          </a:prstGeom>
          <a:solidFill>
            <a:schemeClr val="bg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Library</a:t>
            </a:r>
          </a:p>
        </p:txBody>
      </p:sp>
      <p:sp>
        <p:nvSpPr>
          <p:cNvPr id="9" name="TextBox 8"/>
          <p:cNvSpPr txBox="1"/>
          <p:nvPr/>
        </p:nvSpPr>
        <p:spPr bwMode="auto">
          <a:xfrm>
            <a:off x="1448453" y="6080780"/>
            <a:ext cx="2103461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data</a:t>
            </a:r>
          </a:p>
        </p:txBody>
      </p:sp>
      <p:sp>
        <p:nvSpPr>
          <p:cNvPr id="11" name="Horizontal Scroll 10"/>
          <p:cNvSpPr/>
          <p:nvPr/>
        </p:nvSpPr>
        <p:spPr bwMode="auto">
          <a:xfrm>
            <a:off x="1285223" y="2356050"/>
            <a:ext cx="2779663" cy="3618050"/>
          </a:xfrm>
          <a:prstGeom prst="horizontalScroll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Wallet B</a:t>
            </a:r>
          </a:p>
        </p:txBody>
      </p:sp>
      <p:sp>
        <p:nvSpPr>
          <p:cNvPr id="14" name="TextBox 13"/>
          <p:cNvSpPr txBox="1"/>
          <p:nvPr/>
        </p:nvSpPr>
        <p:spPr bwMode="auto">
          <a:xfrm>
            <a:off x="6127133" y="6080780"/>
            <a:ext cx="230543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Shared Code</a:t>
            </a:r>
          </a:p>
        </p:txBody>
      </p:sp>
      <p:sp>
        <p:nvSpPr>
          <p:cNvPr id="19" name="Right Arrow 18"/>
          <p:cNvSpPr/>
          <p:nvPr/>
        </p:nvSpPr>
        <p:spPr bwMode="auto">
          <a:xfrm flipH="1">
            <a:off x="3855720" y="4408915"/>
            <a:ext cx="1658169" cy="579120"/>
          </a:xfrm>
          <a:prstGeom prst="rightArrow">
            <a:avLst/>
          </a:prstGeom>
          <a:solidFill>
            <a:srgbClr val="FFCC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340" name="Picture 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515" y="2974430"/>
            <a:ext cx="1695450" cy="169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1448453" y="3953167"/>
            <a:ext cx="2376787" cy="1697808"/>
            <a:chOff x="1448453" y="3953167"/>
            <a:chExt cx="2376787" cy="1697808"/>
          </a:xfrm>
        </p:grpSpPr>
        <p:sp>
          <p:nvSpPr>
            <p:cNvPr id="17" name="Horizontal Scroll 16"/>
            <p:cNvSpPr/>
            <p:nvPr/>
          </p:nvSpPr>
          <p:spPr bwMode="auto">
            <a:xfrm>
              <a:off x="1448453" y="3953167"/>
              <a:ext cx="2376787" cy="1697808"/>
            </a:xfrm>
            <a:prstGeom prst="horizontalScroll">
              <a:avLst/>
            </a:prstGeom>
            <a:solidFill>
              <a:schemeClr val="bg1"/>
            </a:solidFill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1" forceAA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FF006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Picture 4" descr="Related imag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98687" y="4363911"/>
              <a:ext cx="876319" cy="876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Right Arrow 14"/>
          <p:cNvSpPr/>
          <p:nvPr/>
        </p:nvSpPr>
        <p:spPr bwMode="auto">
          <a:xfrm>
            <a:off x="4340409" y="3479256"/>
            <a:ext cx="1143000" cy="57912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006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54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This Happened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72</a:t>
            </a:fld>
            <a:endParaRPr lang="en-US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60645">
            <a:off x="1249044" y="1476568"/>
            <a:ext cx="7483475" cy="6014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97425">
            <a:off x="-62281" y="3545018"/>
            <a:ext cx="8094442" cy="7296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12388">
            <a:off x="2633273" y="4494848"/>
            <a:ext cx="7772400" cy="606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 bwMode="auto">
          <a:xfrm>
            <a:off x="1785687" y="4679165"/>
            <a:ext cx="557262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$300M (at the time) burned</a:t>
            </a:r>
          </a:p>
        </p:txBody>
      </p:sp>
    </p:spTree>
    <p:extLst>
      <p:ext uri="{BB962C8B-B14F-4D97-AF65-F5344CB8AC3E}">
        <p14:creationId xmlns:p14="http://schemas.microsoft.com/office/powerpoint/2010/main" val="83766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Prevention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73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 bwMode="auto">
          <a:xfrm>
            <a:off x="1413455" y="2222530"/>
            <a:ext cx="5463355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number of changes to library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1413455" y="4679165"/>
            <a:ext cx="5572626" cy="954107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Declaring a contract a 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library</a:t>
            </a:r>
            <a:r>
              <a:rPr lang="en-US" sz="28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enforces statelessness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1413455" y="3041408"/>
            <a:ext cx="2024913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CCE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initializing it</a:t>
            </a:r>
          </a:p>
        </p:txBody>
      </p:sp>
      <p:sp>
        <p:nvSpPr>
          <p:cNvPr id="8" name="TextBox 7"/>
          <p:cNvSpPr txBox="1"/>
          <p:nvPr/>
        </p:nvSpPr>
        <p:spPr bwMode="auto">
          <a:xfrm>
            <a:off x="1413455" y="3860286"/>
            <a:ext cx="483978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C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selfdestruct()</a:t>
            </a:r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function</a:t>
            </a:r>
          </a:p>
        </p:txBody>
      </p:sp>
    </p:spTree>
    <p:extLst>
      <p:ext uri="{BB962C8B-B14F-4D97-AF65-F5344CB8AC3E}">
        <p14:creationId xmlns:p14="http://schemas.microsoft.com/office/powerpoint/2010/main" val="3006771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74</a:t>
            </a:fld>
            <a:endParaRPr lang="en-US" dirty="0"/>
          </a:p>
        </p:txBody>
      </p:sp>
      <p:pic>
        <p:nvPicPr>
          <p:cNvPr id="3" name="Picture 2" descr="“John Hughes posts ‘Why Functional Programming Matters’ ”&#10;Ferdinand Pauwels&#10;Oil on canvas&#10;1872&#10;(collaboration from Richard Carlsson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931" y="-9078"/>
            <a:ext cx="5641974" cy="6876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 bwMode="auto">
          <a:xfrm>
            <a:off x="368981" y="312546"/>
            <a:ext cx="5346019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>
                <a:lumMod val="8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Ideas we covered in this lecture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836099" y="3082824"/>
            <a:ext cx="3678636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66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Silent Overflow Attack</a:t>
            </a:r>
          </a:p>
        </p:txBody>
      </p:sp>
      <p:sp>
        <p:nvSpPr>
          <p:cNvPr id="8" name="TextBox 7"/>
          <p:cNvSpPr txBox="1"/>
          <p:nvPr/>
        </p:nvSpPr>
        <p:spPr bwMode="auto">
          <a:xfrm>
            <a:off x="836099" y="3957385"/>
            <a:ext cx="4140301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CCECF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Unexpected Ether Attack</a:t>
            </a:r>
          </a:p>
        </p:txBody>
      </p:sp>
      <p:sp>
        <p:nvSpPr>
          <p:cNvPr id="9" name="TextBox 8"/>
          <p:cNvSpPr txBox="1"/>
          <p:nvPr/>
        </p:nvSpPr>
        <p:spPr bwMode="auto">
          <a:xfrm>
            <a:off x="836099" y="1333702"/>
            <a:ext cx="552426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92D05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Contract Language Design</a:t>
            </a:r>
          </a:p>
        </p:txBody>
      </p:sp>
      <p:sp>
        <p:nvSpPr>
          <p:cNvPr id="10" name="TextBox 9"/>
          <p:cNvSpPr txBox="1"/>
          <p:nvPr/>
        </p:nvSpPr>
        <p:spPr bwMode="auto">
          <a:xfrm>
            <a:off x="836099" y="4831946"/>
            <a:ext cx="3322769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66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DelegateCall Attack</a:t>
            </a:r>
          </a:p>
        </p:txBody>
      </p:sp>
      <p:sp>
        <p:nvSpPr>
          <p:cNvPr id="11" name="TextBox 10"/>
          <p:cNvSpPr txBox="1"/>
          <p:nvPr/>
        </p:nvSpPr>
        <p:spPr bwMode="auto">
          <a:xfrm>
            <a:off x="836099" y="2208263"/>
            <a:ext cx="3260251" cy="523220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Re-Entrancy Attack</a:t>
            </a:r>
          </a:p>
        </p:txBody>
      </p:sp>
    </p:spTree>
    <p:extLst>
      <p:ext uri="{BB962C8B-B14F-4D97-AF65-F5344CB8AC3E}">
        <p14:creationId xmlns:p14="http://schemas.microsoft.com/office/powerpoint/2010/main" val="202000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65C4E5D-DA99-460E-9E68-E8A28959880C}" type="slidenum">
              <a:rPr lang="x-none" smtClean="0"/>
              <a:pPr>
                <a:defRPr/>
              </a:pPr>
              <a:t>75</a:t>
            </a:fld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5725" y="225425"/>
            <a:ext cx="3892550" cy="640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8184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6839030" y="6248400"/>
            <a:ext cx="1905000" cy="457200"/>
          </a:xfrm>
        </p:spPr>
        <p:txBody>
          <a:bodyPr/>
          <a:lstStyle/>
          <a:p>
            <a:pPr>
              <a:defRPr/>
            </a:pPr>
            <a:fld id="{FE25F947-77F5-4CA6-8472-B4B2967773ED}" type="slidenum">
              <a:rPr lang="x-none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07547">
            <a:off x="1159255" y="680498"/>
            <a:ext cx="8273780" cy="9632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 bwMode="auto">
          <a:xfrm>
            <a:off x="932853" y="2771992"/>
            <a:ext cx="7811177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DAO = Decentralized Autonomous Organization</a:t>
            </a:r>
          </a:p>
        </p:txBody>
      </p:sp>
      <p:sp>
        <p:nvSpPr>
          <p:cNvPr id="7" name="TextBox 6"/>
          <p:cNvSpPr txBox="1"/>
          <p:nvPr/>
        </p:nvSpPr>
        <p:spPr bwMode="auto">
          <a:xfrm>
            <a:off x="3078697" y="4717200"/>
            <a:ext cx="5665333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managers or board of directors</a:t>
            </a:r>
          </a:p>
        </p:txBody>
      </p:sp>
      <p:sp>
        <p:nvSpPr>
          <p:cNvPr id="8" name="TextBox 7"/>
          <p:cNvSpPr txBox="1"/>
          <p:nvPr/>
        </p:nvSpPr>
        <p:spPr bwMode="auto">
          <a:xfrm>
            <a:off x="882583" y="5482799"/>
            <a:ext cx="7861447" cy="523220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Controlled by smart contacts and investor voting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61231" y="3537591"/>
            <a:ext cx="8582799" cy="937230"/>
            <a:chOff x="161231" y="3805692"/>
            <a:chExt cx="8582799" cy="937230"/>
          </a:xfrm>
        </p:grpSpPr>
        <p:sp>
          <p:nvSpPr>
            <p:cNvPr id="5" name="TextBox 4"/>
            <p:cNvSpPr txBox="1"/>
            <p:nvPr/>
          </p:nvSpPr>
          <p:spPr bwMode="auto">
            <a:xfrm>
              <a:off x="161231" y="3805692"/>
              <a:ext cx="8582799" cy="523220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Invests in other businesses: about $50 Million capital</a:t>
              </a:r>
            </a:p>
          </p:txBody>
        </p:sp>
        <p:sp>
          <p:nvSpPr>
            <p:cNvPr id="9" name="TextBox 8"/>
            <p:cNvSpPr txBox="1"/>
            <p:nvPr/>
          </p:nvSpPr>
          <p:spPr bwMode="auto">
            <a:xfrm>
              <a:off x="4699364" y="4219702"/>
              <a:ext cx="3902030" cy="523220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pPr algn="l"/>
              <a:r>
                <a:rPr lang="en-US" sz="2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 </a:t>
              </a:r>
              <a:r>
                <a:rPr lang="en-US" sz="2800" i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Ether</a:t>
              </a:r>
              <a:r>
                <a:rPr lang="en-US" sz="28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cryptocurrency</a:t>
              </a:r>
            </a:p>
          </p:txBody>
        </p:sp>
      </p:grpSp>
      <p:sp>
        <p:nvSpPr>
          <p:cNvPr id="10" name="TextBox 9"/>
          <p:cNvSpPr txBox="1"/>
          <p:nvPr/>
        </p:nvSpPr>
        <p:spPr bwMode="auto">
          <a:xfrm>
            <a:off x="2319621" y="2921169"/>
            <a:ext cx="4504759" cy="1015663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“code is law”</a:t>
            </a:r>
          </a:p>
        </p:txBody>
      </p:sp>
    </p:spTree>
    <p:extLst>
      <p:ext uri="{BB962C8B-B14F-4D97-AF65-F5344CB8AC3E}">
        <p14:creationId xmlns:p14="http://schemas.microsoft.com/office/powerpoint/2010/main" val="856488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E25F947-77F5-4CA6-8472-B4B2967773ED}" type="slidenum">
              <a:rPr lang="x-none" smtClean="0">
                <a:solidFill>
                  <a:srgbClr val="FFFF00"/>
                </a:solidFill>
              </a:rPr>
              <a:pPr>
                <a:defRPr/>
              </a:pPr>
              <a:t>9</a:t>
            </a:fld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50796">
            <a:off x="592665" y="-1003304"/>
            <a:ext cx="6485467" cy="8444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359">
            <a:off x="2078567" y="1861710"/>
            <a:ext cx="7391400" cy="570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5191">
            <a:off x="171918" y="3004632"/>
            <a:ext cx="7326959" cy="770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86132">
            <a:off x="2696843" y="4187942"/>
            <a:ext cx="6848475" cy="344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 bwMode="auto">
          <a:xfrm>
            <a:off x="1417898" y="5708659"/>
            <a:ext cx="6308204" cy="954107"/>
          </a:xfrm>
          <a:prstGeom prst="rect">
            <a:avLst/>
          </a:prstGeom>
          <a:solidFill>
            <a:schemeClr val="bg1"/>
          </a:solidFill>
          <a:ln w="76200">
            <a:solidFill>
              <a:schemeClr val="tx2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Much hyperventilation about effect on future of finance</a:t>
            </a:r>
          </a:p>
        </p:txBody>
      </p:sp>
    </p:spTree>
    <p:extLst>
      <p:ext uri="{BB962C8B-B14F-4D97-AF65-F5344CB8AC3E}">
        <p14:creationId xmlns:p14="http://schemas.microsoft.com/office/powerpoint/2010/main" val="2560699675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762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<a:prstTxWarp prst="textNoShape">
          <a:avLst/>
        </a:prstTxWarp>
        <a:spAutoFit/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 dirty="0" smtClean="0">
            <a:ln>
              <a:noFill/>
            </a:ln>
            <a:solidFill>
              <a:srgbClr val="FF0066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spDef>
    <a:lnDef>
      <a:spPr bwMode="auto">
        <a:solidFill>
          <a:srgbClr val="FFFFCC"/>
        </a:solidFill>
        <a:ln w="76200" cap="flat" cmpd="sng" algn="ctr">
          <a:solidFill>
            <a:schemeClr val="accent1">
              <a:lumMod val="60000"/>
              <a:lumOff val="40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 bwMode="auto">
        <a:solidFill>
          <a:srgbClr val="FFFFCC"/>
        </a:solidFill>
        <a:ln>
          <a:noFill/>
        </a:ln>
        <a:extLs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>
        <a:spAutoFit/>
      </a:bodyPr>
      <a:lstStyle>
        <a:defPPr algn="l" eaLnBrk="1" hangingPunct="1">
          <a:lnSpc>
            <a:spcPct val="70000"/>
          </a:lnSpc>
          <a:spcBef>
            <a:spcPct val="30000"/>
          </a:spcBef>
          <a:defRPr sz="2800" b="1" dirty="0">
            <a:solidFill>
              <a:srgbClr val="0000FF"/>
            </a:solidFill>
            <a:latin typeface="Courier New" panose="02070309020205020404" pitchFamily="49" charset="0"/>
            <a:cs typeface="Courier New" panose="02070309020205020404" pitchFamily="49" charset="0"/>
          </a:defRPr>
        </a:defPPr>
      </a:lstStyle>
    </a:tx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81704</TotalTime>
  <Words>3234</Words>
  <Application>Microsoft Office PowerPoint</Application>
  <PresentationFormat>Overhead</PresentationFormat>
  <Paragraphs>663</Paragraphs>
  <Slides>75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1" baseType="lpstr">
      <vt:lpstr>Consolas</vt:lpstr>
      <vt:lpstr>Marlett</vt:lpstr>
      <vt:lpstr>Arial</vt:lpstr>
      <vt:lpstr>Comic Sans MS</vt:lpstr>
      <vt:lpstr>Lucida Console</vt:lpstr>
      <vt:lpstr>Blank Presentation</vt:lpstr>
      <vt:lpstr>PowerPoint Presentation</vt:lpstr>
      <vt:lpstr>PowerPoint Presentation</vt:lpstr>
      <vt:lpstr>PowerPoint Presentation</vt:lpstr>
      <vt:lpstr>Your code review</vt:lpstr>
      <vt:lpstr>Next Four Lectures</vt:lpstr>
      <vt:lpstr>Re-Entrancy Attack</vt:lpstr>
      <vt:lpstr>PowerPoint Presentation</vt:lpstr>
      <vt:lpstr>PowerPoint Presentation</vt:lpstr>
      <vt:lpstr>PowerPoint Presentation</vt:lpstr>
      <vt:lpstr>Schematic DAO Code</vt:lpstr>
      <vt:lpstr>Schematic DAO Code</vt:lpstr>
      <vt:lpstr>Schematic DAO Code</vt:lpstr>
      <vt:lpstr>Schematic DAO Code</vt:lpstr>
      <vt:lpstr>Schematic DAO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Rationale for Hard Fork</vt:lpstr>
      <vt:lpstr>I don’t care what you say …</vt:lpstr>
      <vt:lpstr>This talk is not about Bitcoin</vt:lpstr>
      <vt:lpstr>PowerPoint Presentation</vt:lpstr>
      <vt:lpstr>Prevention</vt:lpstr>
      <vt:lpstr>Silent Overflow Attack</vt:lpstr>
      <vt:lpstr>Example</vt:lpstr>
      <vt:lpstr>Example</vt:lpstr>
      <vt:lpstr>Example</vt:lpstr>
      <vt:lpstr>Example</vt:lpstr>
      <vt:lpstr>Example</vt:lpstr>
      <vt:lpstr>Example</vt:lpstr>
      <vt:lpstr>Example</vt:lpstr>
      <vt:lpstr>You Got a Problem with That?</vt:lpstr>
      <vt:lpstr>You Got a Problem with That?</vt:lpstr>
      <vt:lpstr>PowerPoint Presentation</vt:lpstr>
      <vt:lpstr>This Happened</vt:lpstr>
      <vt:lpstr>This Happened</vt:lpstr>
      <vt:lpstr>This Happened</vt:lpstr>
      <vt:lpstr>This Happened</vt:lpstr>
      <vt:lpstr>This Happened</vt:lpstr>
      <vt:lpstr>This Happened</vt:lpstr>
      <vt:lpstr>This Happened</vt:lpstr>
      <vt:lpstr>Floating Point Precision</vt:lpstr>
      <vt:lpstr>PowerPoint Presentation</vt:lpstr>
      <vt:lpstr>PowerPoint Presentation</vt:lpstr>
      <vt:lpstr>Prevention</vt:lpstr>
      <vt:lpstr>This Happened</vt:lpstr>
      <vt:lpstr>Unexpected Ether Attack</vt:lpstr>
      <vt:lpstr>Sending Ether</vt:lpstr>
      <vt:lpstr>Sending Ether</vt:lpstr>
      <vt:lpstr>Controlling Ether Receipt</vt:lpstr>
      <vt:lpstr>Ether You Cannot Refuse</vt:lpstr>
      <vt:lpstr>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Prevention</vt:lpstr>
      <vt:lpstr>DelegateCall Attack </vt:lpstr>
      <vt:lpstr>DelegateCall Opcode</vt:lpstr>
      <vt:lpstr>Composite Wallet</vt:lpstr>
      <vt:lpstr>Composite Wallet</vt:lpstr>
      <vt:lpstr>Each Call</vt:lpstr>
      <vt:lpstr>Attack</vt:lpstr>
      <vt:lpstr>Attack</vt:lpstr>
      <vt:lpstr>Uh, Oh</vt:lpstr>
      <vt:lpstr>This Happened</vt:lpstr>
      <vt:lpstr>Prevention</vt:lpstr>
      <vt:lpstr>PowerPoint Presentation</vt:lpstr>
      <vt:lpstr>PowerPoint Presentation</vt:lpstr>
    </vt:vector>
  </TitlesOfParts>
  <Company>Brown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Art of Multiprocessor Programming</dc:title>
  <dc:creator>Maurice Herlihy</dc:creator>
  <cp:lastModifiedBy>Maurice Herlih</cp:lastModifiedBy>
  <cp:revision>1495</cp:revision>
  <cp:lastPrinted>2003-10-06T20:31:57Z</cp:lastPrinted>
  <dcterms:created xsi:type="dcterms:W3CDTF">1999-05-12T13:47:53Z</dcterms:created>
  <dcterms:modified xsi:type="dcterms:W3CDTF">2025-02-07T00:50:18Z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iveCommons_Licensed">
    <vt:bool>true</vt:bool>
  </property>
  <property fmtid="{D5CDD505-2E9C-101B-9397-08002B2CF9AE}" pid="3" name="CreativeCommons_LicenseURL">
    <vt:lpwstr>http://creativecommons.org/licenses/by-sa/2.5/</vt:lpwstr>
  </property>
  <property fmtid="{D5CDD505-2E9C-101B-9397-08002B2CF9AE}" pid="4" name="CreativeCommons_Derivatives">
    <vt:lpwstr>Share Alike</vt:lpwstr>
  </property>
  <property fmtid="{D5CDD505-2E9C-101B-9397-08002B2CF9AE}" pid="5" name="CreativeCommons_CommercialUse">
    <vt:lpwstr>Yes</vt:lpwstr>
  </property>
  <property fmtid="{D5CDD505-2E9C-101B-9397-08002B2CF9AE}" pid="6" name="CreativeCommons_Jurisdiction">
    <vt:lpwstr/>
  </property>
</Properties>
</file>